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20"/>
  </p:notesMasterIdLst>
  <p:handoutMasterIdLst>
    <p:handoutMasterId r:id="rId21"/>
  </p:handoutMasterIdLst>
  <p:sldIdLst>
    <p:sldId id="256" r:id="rId5"/>
    <p:sldId id="967" r:id="rId6"/>
    <p:sldId id="958" r:id="rId7"/>
    <p:sldId id="968" r:id="rId8"/>
    <p:sldId id="483" r:id="rId9"/>
    <p:sldId id="487" r:id="rId10"/>
    <p:sldId id="488" r:id="rId11"/>
    <p:sldId id="489" r:id="rId12"/>
    <p:sldId id="490" r:id="rId13"/>
    <p:sldId id="491" r:id="rId14"/>
    <p:sldId id="492" r:id="rId15"/>
    <p:sldId id="494" r:id="rId16"/>
    <p:sldId id="495" r:id="rId17"/>
    <p:sldId id="493" r:id="rId18"/>
    <p:sldId id="48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865"/>
    <a:srgbClr val="000000"/>
    <a:srgbClr val="78BE21"/>
    <a:srgbClr val="0D0D0D"/>
    <a:srgbClr val="E8E8E8"/>
    <a:srgbClr val="B20738"/>
    <a:srgbClr val="00A3E2"/>
    <a:srgbClr val="2C2C2C"/>
    <a:srgbClr val="F5F5F5"/>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3561" autoAdjust="0"/>
  </p:normalViewPr>
  <p:slideViewPr>
    <p:cSldViewPr snapToGrid="0">
      <p:cViewPr varScale="1">
        <p:scale>
          <a:sx n="38" d="100"/>
          <a:sy n="38" d="100"/>
        </p:scale>
        <p:origin x="1231" y="45"/>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A04DE5-F1A9-4D45-BF54-BEFDBA739CA2}" type="datetimeFigureOut">
              <a:rPr lang="en-US" smtClean="0">
                <a:latin typeface="NeueHaasGroteskText Std" panose="020B0504020202020204" pitchFamily="34" charset="0"/>
              </a:rPr>
              <a:t>12/31/2024</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eueHaasGroteskText Std" panose="020B0504020202020204" pitchFamily="34" charset="0"/>
              </a:defRPr>
            </a:lvl1pPr>
          </a:lstStyle>
          <a:p>
            <a:fld id="{A50CD39D-89B0-4C68-805A-35C75A7C20C8}" type="datetimeFigureOut">
              <a:rPr lang="en-US" smtClean="0"/>
              <a:pPr/>
              <a:t>12/31/2024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480686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worked on 179 research projects with 16 universities across the country, guided by 617 technical advisory panel members</a:t>
            </a:r>
          </a:p>
          <a:p>
            <a:r>
              <a:rPr lang="en-US" dirty="0"/>
              <a:t>Over 14,000 folks were subscribed to our e-newsletter and over 27,000 individuals accessed our transportation research bog.</a:t>
            </a:r>
          </a:p>
          <a:p>
            <a:r>
              <a:rPr lang="en-US" dirty="0"/>
              <a:t>Our fantastic librarians completed over 8,000 information transactions and circulated over 1,000 print and digital materials.</a:t>
            </a:r>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1435481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examples of current research projects in Minnesota.  A full listing of our research program is included in our At-A-Glance publication.</a:t>
            </a:r>
          </a:p>
        </p:txBody>
      </p:sp>
      <p:sp>
        <p:nvSpPr>
          <p:cNvPr id="4" name="Slide Number Placeholder 3"/>
          <p:cNvSpPr>
            <a:spLocks noGrp="1"/>
          </p:cNvSpPr>
          <p:nvPr>
            <p:ph type="sldNum" sz="quarter" idx="5"/>
          </p:nvPr>
        </p:nvSpPr>
        <p:spPr/>
        <p:txBody>
          <a:bodyPr/>
          <a:lstStyle/>
          <a:p>
            <a:fld id="{F9F08466-AEA7-4FC0-9459-6A32F61DA297}" type="slidenum">
              <a:rPr lang="en-US" smtClean="0"/>
              <a:pPr/>
              <a:t>3</a:t>
            </a:fld>
            <a:endParaRPr lang="en-US" dirty="0"/>
          </a:p>
        </p:txBody>
      </p:sp>
    </p:spTree>
    <p:extLst>
      <p:ext uri="{BB962C8B-B14F-4D97-AF65-F5344CB8AC3E}">
        <p14:creationId xmlns:p14="http://schemas.microsoft.com/office/powerpoint/2010/main" val="135513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a:t>
            </a:fld>
            <a:endParaRPr lang="en-US" dirty="0"/>
          </a:p>
        </p:txBody>
      </p:sp>
    </p:spTree>
    <p:extLst>
      <p:ext uri="{BB962C8B-B14F-4D97-AF65-F5344CB8AC3E}">
        <p14:creationId xmlns:p14="http://schemas.microsoft.com/office/powerpoint/2010/main" val="2288797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Completed Project: https://researchprojects.dot.state.mn.us/projectpages/details?id=22003&amp;type=CONTRACT</a:t>
            </a:r>
          </a:p>
          <a:p>
            <a:r>
              <a:rPr lang="en-US" dirty="0"/>
              <a:t>Active Implementation: https://researchprojects.dot.state.mn.us/projectpages/details?id=28528&amp;type=CONTRACT</a:t>
            </a:r>
          </a:p>
        </p:txBody>
      </p:sp>
      <p:sp>
        <p:nvSpPr>
          <p:cNvPr id="4" name="Slide Number Placeholder 3"/>
          <p:cNvSpPr>
            <a:spLocks noGrp="1"/>
          </p:cNvSpPr>
          <p:nvPr>
            <p:ph type="sldNum" sz="quarter" idx="5"/>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1369881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0"/>
              </a:spcBef>
              <a:spcAft>
                <a:spcPts val="0"/>
              </a:spcAft>
              <a:buFont typeface="+mj-lt"/>
              <a:buAutoNum type="arabicPeriod"/>
            </a:pPr>
            <a:r>
              <a:rPr lang="en-US" sz="1200" dirty="0"/>
              <a:t>Support snowplow operators working in no-visibility low-visibility conditions</a:t>
            </a:r>
          </a:p>
          <a:p>
            <a:pPr marL="342900" indent="-342900">
              <a:spcBef>
                <a:spcPts val="0"/>
              </a:spcBef>
              <a:spcAft>
                <a:spcPts val="0"/>
              </a:spcAft>
              <a:buFont typeface="+mj-lt"/>
              <a:buAutoNum type="arabicPeriod"/>
            </a:pPr>
            <a:r>
              <a:rPr lang="en-US" sz="1200" dirty="0"/>
              <a:t>Reduce lane departure events and forward obstacle collisions</a:t>
            </a:r>
          </a:p>
          <a:p>
            <a:pPr marL="342900" indent="-342900">
              <a:spcBef>
                <a:spcPts val="0"/>
              </a:spcBef>
              <a:spcAft>
                <a:spcPts val="0"/>
              </a:spcAft>
              <a:buFont typeface="+mj-lt"/>
              <a:buAutoNum type="arabicPeriod"/>
            </a:pPr>
            <a:r>
              <a:rPr lang="en-US" sz="1200" dirty="0"/>
              <a:t>Increase driver safety</a:t>
            </a:r>
          </a:p>
          <a:p>
            <a:pPr marL="342900" indent="-342900">
              <a:spcBef>
                <a:spcPts val="0"/>
              </a:spcBef>
              <a:spcAft>
                <a:spcPts val="0"/>
              </a:spcAft>
              <a:buFont typeface="+mj-lt"/>
              <a:buAutoNum type="arabicPeriod"/>
            </a:pPr>
            <a:r>
              <a:rPr lang="en-US" sz="1200" dirty="0"/>
              <a:t>Improved emergency response</a:t>
            </a:r>
          </a:p>
          <a:p>
            <a:pPr marL="342900" indent="-342900">
              <a:spcBef>
                <a:spcPts val="0"/>
              </a:spcBef>
              <a:spcAft>
                <a:spcPts val="0"/>
              </a:spcAft>
              <a:buFont typeface="+mj-lt"/>
              <a:buAutoNum type="arabicPeriod"/>
            </a:pPr>
            <a:r>
              <a:rPr lang="en-US" sz="1200" dirty="0"/>
              <a:t>Expand operational hours during snow events</a:t>
            </a:r>
          </a:p>
          <a:p>
            <a:pPr>
              <a:spcBef>
                <a:spcPts val="0"/>
              </a:spcBef>
              <a:spcAft>
                <a:spcPts val="0"/>
              </a:spcAft>
            </a:pPr>
            <a:endParaRPr lang="en-US" sz="1400" dirty="0"/>
          </a:p>
          <a:p>
            <a:r>
              <a:rPr lang="en-US" dirty="0">
                <a:latin typeface="+mn-lt"/>
              </a:rPr>
              <a:t>Additionally, we wanted to create a cost-effective system design that we could add to our trucks moving forward. Our current design costs about $13,000 per truck for hardware.</a:t>
            </a:r>
          </a:p>
          <a:p>
            <a:pPr>
              <a:spcBef>
                <a:spcPts val="0"/>
              </a:spcBef>
              <a:spcAft>
                <a:spcPts val="0"/>
              </a:spcAft>
            </a:pPr>
            <a:endParaRPr lang="en-US" sz="1400" dirty="0"/>
          </a:p>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3486539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mn-lt"/>
              </a:rPr>
              <a:t>LCD screen mounted on dashboard with speaker behind driver</a:t>
            </a:r>
          </a:p>
          <a:p>
            <a:pPr marL="171450" indent="-171450">
              <a:buFont typeface="Arial" panose="020B0604020202020204" pitchFamily="34" charset="0"/>
              <a:buChar char="•"/>
            </a:pPr>
            <a:r>
              <a:rPr lang="en-US" dirty="0">
                <a:latin typeface="+mn-lt"/>
              </a:rPr>
              <a:t>Lane guidance</a:t>
            </a:r>
          </a:p>
          <a:p>
            <a:pPr marL="628650" lvl="1" indent="-171450">
              <a:buFont typeface="Arial" panose="020B0604020202020204" pitchFamily="34" charset="0"/>
              <a:buChar char="•"/>
            </a:pPr>
            <a:r>
              <a:rPr lang="en-US" dirty="0">
                <a:latin typeface="+mn-lt"/>
              </a:rPr>
              <a:t>Lateral deviation from lane centerline in 1-foot increments (precision GPS req.)</a:t>
            </a:r>
          </a:p>
          <a:p>
            <a:pPr marL="171450" indent="-171450">
              <a:buFont typeface="Arial" panose="020B0604020202020204" pitchFamily="34" charset="0"/>
              <a:buChar char="•"/>
            </a:pPr>
            <a:r>
              <a:rPr lang="en-US" dirty="0">
                <a:latin typeface="+mn-lt"/>
              </a:rPr>
              <a:t>Forward obstacle detection</a:t>
            </a:r>
          </a:p>
          <a:p>
            <a:pPr marL="628650" lvl="1" indent="-171450">
              <a:buFont typeface="Arial" panose="020B0604020202020204" pitchFamily="34" charset="0"/>
              <a:buChar char="•"/>
            </a:pPr>
            <a:r>
              <a:rPr lang="en-US" dirty="0">
                <a:latin typeface="+mn-lt"/>
              </a:rPr>
              <a:t>Presence of obstacle ahead of plow with time-to-collision under 5 seconds</a:t>
            </a:r>
          </a:p>
          <a:p>
            <a:pPr marL="628650" lvl="1" indent="-171450">
              <a:buFont typeface="Arial" panose="020B0604020202020204" pitchFamily="34" charset="0"/>
              <a:buChar char="•"/>
            </a:pPr>
            <a:r>
              <a:rPr lang="en-US" dirty="0">
                <a:latin typeface="+mn-lt"/>
              </a:rPr>
              <a:t>Indicates location of hazard – left, right, or directly in front of vehicle</a:t>
            </a:r>
          </a:p>
        </p:txBody>
      </p:sp>
      <p:sp>
        <p:nvSpPr>
          <p:cNvPr id="4" name="Slide Number Placeholder 3"/>
          <p:cNvSpPr>
            <a:spLocks noGrp="1"/>
          </p:cNvSpPr>
          <p:nvPr>
            <p:ph type="sldNum" sz="quarter" idx="5"/>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3772094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9 snowplows with system</a:t>
            </a:r>
          </a:p>
          <a:p>
            <a:pPr lvl="1"/>
            <a:r>
              <a:rPr lang="en-US" dirty="0">
                <a:latin typeface="+mn-lt"/>
              </a:rPr>
              <a:t>All 8 MnDOT districts and Dakota Co.</a:t>
            </a:r>
          </a:p>
          <a:p>
            <a:pPr lvl="1"/>
            <a:r>
              <a:rPr lang="en-US" dirty="0">
                <a:latin typeface="+mn-lt"/>
              </a:rPr>
              <a:t>300 route-miles  </a:t>
            </a:r>
            <a:endParaRPr lang="en-US" dirty="0"/>
          </a:p>
          <a:p>
            <a:pPr marL="171450" indent="-171450">
              <a:buFont typeface="Arial" panose="020B0604020202020204" pitchFamily="34" charset="0"/>
              <a:buChar char="•"/>
            </a:pPr>
            <a:r>
              <a:rPr lang="en-US" dirty="0"/>
              <a:t>Research and tested for 20+ years in different forms </a:t>
            </a:r>
          </a:p>
          <a:p>
            <a:pPr marL="628650" lvl="1" indent="-171450">
              <a:buFont typeface="Arial" panose="020B0604020202020204" pitchFamily="34" charset="0"/>
              <a:buChar char="•"/>
            </a:pPr>
            <a:r>
              <a:rPr lang="en-US" dirty="0"/>
              <a:t>Varied the driver display approach and techniques</a:t>
            </a:r>
          </a:p>
          <a:p>
            <a:pPr marL="628650" lvl="1" indent="-171450">
              <a:buFont typeface="Arial" panose="020B0604020202020204" pitchFamily="34" charset="0"/>
              <a:buChar char="•"/>
            </a:pPr>
            <a:r>
              <a:rPr lang="en-US" dirty="0"/>
              <a:t>Experimented with detection of obstacles and vehicles </a:t>
            </a:r>
          </a:p>
          <a:p>
            <a:pPr marL="171450" indent="-171450">
              <a:buFont typeface="Arial" panose="020B0604020202020204" pitchFamily="34" charset="0"/>
              <a:buChar char="•"/>
            </a:pPr>
            <a:r>
              <a:rPr lang="en-US" dirty="0"/>
              <a:t>Drivers were overall “very satisfied” with the system </a:t>
            </a:r>
          </a:p>
          <a:p>
            <a:pPr marL="628650" lvl="1" indent="-171450">
              <a:buFont typeface="Arial" panose="020B0604020202020204" pitchFamily="34" charset="0"/>
              <a:buChar char="•"/>
            </a:pPr>
            <a:r>
              <a:rPr lang="en-US" dirty="0"/>
              <a:t>“It keeps them on the road”  </a:t>
            </a:r>
          </a:p>
          <a:p>
            <a:pPr marL="1085850" lvl="2" indent="-171450">
              <a:buFont typeface="Arial" panose="020B0604020202020204" pitchFamily="34" charset="0"/>
              <a:buChar char="•"/>
            </a:pPr>
            <a:r>
              <a:rPr lang="en-US" dirty="0"/>
              <a:t>Display is </a:t>
            </a:r>
            <a:r>
              <a:rPr lang="en-US" dirty="0">
                <a:highlight>
                  <a:srgbClr val="FFFF00"/>
                </a:highlight>
              </a:rPr>
              <a:t>simple</a:t>
            </a:r>
            <a:r>
              <a:rPr lang="en-US" dirty="0"/>
              <a:t> and quick to use</a:t>
            </a:r>
          </a:p>
          <a:p>
            <a:pPr marL="171450" indent="-171450">
              <a:buFont typeface="Arial" panose="020B0604020202020204" pitchFamily="34" charset="0"/>
              <a:buChar char="•"/>
            </a:pPr>
            <a:r>
              <a:rPr lang="en-US" dirty="0"/>
              <a:t>But the system needed “hardening” for automotive usage</a:t>
            </a:r>
          </a:p>
          <a:p>
            <a:pPr marL="628650" lvl="1" indent="-171450">
              <a:buFont typeface="Arial" panose="020B0604020202020204" pitchFamily="34" charset="0"/>
              <a:buChar char="•"/>
            </a:pPr>
            <a:r>
              <a:rPr lang="en-US" dirty="0"/>
              <a:t>“Technology is great when it works” </a:t>
            </a:r>
          </a:p>
          <a:p>
            <a:pPr marL="1085850" lvl="2" indent="-171450">
              <a:buFont typeface="Arial" panose="020B0604020202020204" pitchFamily="34" charset="0"/>
              <a:buChar char="•"/>
            </a:pPr>
            <a:r>
              <a:rPr lang="en-US" dirty="0"/>
              <a:t>Need for 100% </a:t>
            </a:r>
            <a:r>
              <a:rPr lang="en-US" dirty="0">
                <a:highlight>
                  <a:srgbClr val="FFFF00"/>
                </a:highlight>
              </a:rPr>
              <a:t>reliability</a:t>
            </a:r>
            <a:r>
              <a:rPr lang="en-US" dirty="0"/>
              <a:t> not 90%</a:t>
            </a:r>
          </a:p>
        </p:txBody>
      </p:sp>
      <p:sp>
        <p:nvSpPr>
          <p:cNvPr id="4" name="Slide Number Placeholder 3"/>
          <p:cNvSpPr>
            <a:spLocks noGrp="1"/>
          </p:cNvSpPr>
          <p:nvPr>
            <p:ph type="sldNum" sz="quarter" idx="5"/>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860741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Complete implementation project  </a:t>
            </a:r>
          </a:p>
          <a:p>
            <a:pPr marL="628650" lvl="1" indent="-171450">
              <a:buFont typeface="Arial" panose="020B0604020202020204" pitchFamily="34" charset="0"/>
              <a:buChar char="•"/>
            </a:pPr>
            <a:r>
              <a:rPr lang="en-US" dirty="0"/>
              <a:t>Complete system “Hardening”</a:t>
            </a:r>
          </a:p>
          <a:p>
            <a:pPr lvl="1"/>
            <a:r>
              <a:rPr lang="en-US" dirty="0"/>
              <a:t>		Improved reliability and availability</a:t>
            </a:r>
          </a:p>
          <a:p>
            <a:pPr lvl="2"/>
            <a:r>
              <a:rPr lang="en-US" dirty="0"/>
              <a:t>	Improved component design (Dash displays - heat, wiring connections - vibration)</a:t>
            </a:r>
          </a:p>
          <a:p>
            <a:pPr lvl="2"/>
            <a:r>
              <a:rPr lang="en-US" dirty="0"/>
              <a:t>	Design life and maintenance of system (modems, and trouble shooting guides) </a:t>
            </a:r>
          </a:p>
          <a:p>
            <a:pPr lvl="1"/>
            <a:r>
              <a:rPr lang="en-US" dirty="0"/>
              <a:t>		Improved obstacle detection</a:t>
            </a:r>
          </a:p>
          <a:p>
            <a:pPr lvl="2"/>
            <a:r>
              <a:rPr lang="en-US" dirty="0"/>
              <a:t>	Radar returns are very noisy and hard to calibrate in snow events (cycle back to research?)</a:t>
            </a:r>
          </a:p>
          <a:p>
            <a:pPr marL="628650" lvl="1" indent="-171450">
              <a:buFont typeface="Arial" panose="020B0604020202020204" pitchFamily="34" charset="0"/>
              <a:buChar char="•"/>
            </a:pPr>
            <a:r>
              <a:rPr lang="en-US" dirty="0"/>
              <a:t>Continue system operation until Dec 2025</a:t>
            </a:r>
          </a:p>
          <a:p>
            <a:pPr marL="171450" indent="-171450">
              <a:buFont typeface="Arial" panose="020B0604020202020204" pitchFamily="34" charset="0"/>
              <a:buChar char="•"/>
            </a:pPr>
            <a:r>
              <a:rPr lang="en-US" dirty="0"/>
              <a:t>Improve mapping capability</a:t>
            </a:r>
          </a:p>
          <a:p>
            <a:pPr marL="628650" lvl="1" indent="-171450">
              <a:buFont typeface="Arial" panose="020B0604020202020204" pitchFamily="34" charset="0"/>
              <a:buChar char="•"/>
            </a:pPr>
            <a:r>
              <a:rPr lang="en-US" dirty="0"/>
              <a:t>Develop a solution for providing a statewide map of “Center of  Lane”</a:t>
            </a:r>
          </a:p>
          <a:p>
            <a:pPr marL="628650" lvl="1" indent="-171450">
              <a:buFont typeface="Arial" panose="020B0604020202020204" pitchFamily="34" charset="0"/>
              <a:buChar char="•"/>
            </a:pPr>
            <a:r>
              <a:rPr lang="en-US" dirty="0"/>
              <a:t>Continue Roadway Features project – identified 21 data sources so far </a:t>
            </a:r>
          </a:p>
          <a:p>
            <a:pPr marL="171450" indent="-171450">
              <a:buFont typeface="Arial" panose="020B0604020202020204" pitchFamily="34" charset="0"/>
              <a:buChar char="•"/>
            </a:pPr>
            <a:r>
              <a:rPr lang="en-US" dirty="0"/>
              <a:t>Procure new systems</a:t>
            </a:r>
          </a:p>
          <a:p>
            <a:pPr marL="628650" lvl="1" indent="-171450">
              <a:buFont typeface="Arial" panose="020B0604020202020204" pitchFamily="34" charset="0"/>
              <a:buChar char="•"/>
            </a:pPr>
            <a:r>
              <a:rPr lang="en-US" dirty="0"/>
              <a:t>Currently developing a MN statewide procurement specification </a:t>
            </a:r>
          </a:p>
          <a:p>
            <a:pPr marL="628650" lvl="1" indent="-171450">
              <a:buFont typeface="Arial" panose="020B0604020202020204" pitchFamily="34" charset="0"/>
              <a:buChar char="•"/>
            </a:pPr>
            <a:r>
              <a:rPr lang="en-US" dirty="0"/>
              <a:t>Scheduled to advertise for new systems May/June 2025 – multi award  </a:t>
            </a:r>
          </a:p>
        </p:txBody>
      </p:sp>
      <p:sp>
        <p:nvSpPr>
          <p:cNvPr id="4" name="Slide Number Placeholder 3"/>
          <p:cNvSpPr>
            <a:spLocks noGrp="1"/>
          </p:cNvSpPr>
          <p:nvPr>
            <p:ph type="sldNum" sz="quarter" idx="5"/>
          </p:nvPr>
        </p:nvSpPr>
        <p:spPr/>
        <p:txBody>
          <a:bodyPr/>
          <a:lstStyle/>
          <a:p>
            <a:fld id="{F9F08466-AEA7-4FC0-9459-6A32F61DA297}" type="slidenum">
              <a:rPr lang="en-US" smtClean="0"/>
              <a:pPr/>
              <a:t>9</a:t>
            </a:fld>
            <a:endParaRPr lang="en-US" dirty="0"/>
          </a:p>
        </p:txBody>
      </p:sp>
    </p:spTree>
    <p:extLst>
      <p:ext uri="{BB962C8B-B14F-4D97-AF65-F5344CB8AC3E}">
        <p14:creationId xmlns:p14="http://schemas.microsoft.com/office/powerpoint/2010/main" val="2821650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1</a:t>
            </a:r>
            <a:r>
              <a:rPr lang="en-US"/>
              <a:t>: https://researchprojects.dot.state.mn.us/projectpages/details?id=22019&amp;type=CONTRACT</a:t>
            </a:r>
          </a:p>
          <a:p>
            <a:r>
              <a:rPr lang="en-US" dirty="0"/>
              <a:t>Active Implementation: https://researchprojects.dot.state.mn.us/projectpages/details?id=27744&amp;type=CONTRACT </a:t>
            </a:r>
          </a:p>
        </p:txBody>
      </p:sp>
      <p:sp>
        <p:nvSpPr>
          <p:cNvPr id="4" name="Slide Number Placeholder 3"/>
          <p:cNvSpPr>
            <a:spLocks noGrp="1"/>
          </p:cNvSpPr>
          <p:nvPr>
            <p:ph type="sldNum" sz="quarter" idx="5"/>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3983950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Times New Roman" panose="02020603050405020304" pitchFamily="18" charset="0"/>
              </a:rPr>
              <a:t>The project’s goal was to investigate the feasibility of installing photovoltaic (PV) panels on noise</a:t>
            </a:r>
            <a:r>
              <a:rPr lang="en-US" b="0" i="0" dirty="0">
                <a:effectLst/>
                <a:latin typeface="Arial" panose="020B0604020202020204" pitchFamily="34" charset="0"/>
              </a:rPr>
              <a:t> </a:t>
            </a:r>
            <a:r>
              <a:rPr lang="en-US" b="0" i="0" dirty="0">
                <a:effectLst/>
                <a:latin typeface="Times New Roman" panose="02020603050405020304" pitchFamily="18" charset="0"/>
              </a:rPr>
              <a:t>barriers and snow fences as add-on pieces or in integrated designs. The project’s overall objective</a:t>
            </a:r>
            <a:r>
              <a:rPr lang="en-US" b="0" i="0" dirty="0">
                <a:effectLst/>
                <a:latin typeface="Arial" panose="020B0604020202020204" pitchFamily="34" charset="0"/>
              </a:rPr>
              <a:t> </a:t>
            </a:r>
            <a:r>
              <a:rPr lang="en-US" b="0" i="0" dirty="0">
                <a:effectLst/>
                <a:latin typeface="Times New Roman" panose="02020603050405020304" pitchFamily="18" charset="0"/>
              </a:rPr>
              <a:t>was to provide a comprehensive proof of concept to determine if the idea was sound—socially,</a:t>
            </a:r>
            <a:r>
              <a:rPr lang="en-US" b="0" i="0" dirty="0">
                <a:effectLst/>
                <a:latin typeface="Arial" panose="020B0604020202020204" pitchFamily="34" charset="0"/>
              </a:rPr>
              <a:t> </a:t>
            </a:r>
            <a:r>
              <a:rPr lang="en-US" b="0" i="0" dirty="0">
                <a:effectLst/>
                <a:latin typeface="Times New Roman" panose="02020603050405020304" pitchFamily="18" charset="0"/>
              </a:rPr>
              <a:t>economically and functionally—and a reasonable route for MnDOT and local agencies to take.</a:t>
            </a:r>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172129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i="0" dirty="0">
                <a:effectLst/>
                <a:latin typeface="Times New Roman" panose="02020603050405020304" pitchFamily="18" charset="0"/>
              </a:rPr>
              <a:t>To learn stakeholders’ opinion of using PV panels with noise barriers and snow fences, researchers distributed online surveys to members of more than 50 households familiar with noise barrier</a:t>
            </a:r>
            <a:r>
              <a:rPr lang="en-US" b="0" i="0" dirty="0">
                <a:effectLst/>
                <a:latin typeface="Arial" panose="020B0604020202020204" pitchFamily="34" charset="0"/>
              </a:rPr>
              <a:t> </a:t>
            </a:r>
            <a:r>
              <a:rPr lang="en-US" b="0" i="0" dirty="0">
                <a:effectLst/>
                <a:latin typeface="Times New Roman" panose="02020603050405020304" pitchFamily="18" charset="0"/>
              </a:rPr>
              <a:t>walls and representatives from 21 utility companies. They also interviewed 20 landowners with</a:t>
            </a:r>
            <a:r>
              <a:rPr lang="en-US" b="0" i="0" dirty="0">
                <a:effectLst/>
                <a:latin typeface="Arial" panose="020B0604020202020204" pitchFamily="34" charset="0"/>
              </a:rPr>
              <a:t> </a:t>
            </a:r>
            <a:r>
              <a:rPr lang="en-US" b="0" i="0" dirty="0">
                <a:effectLst/>
                <a:latin typeface="Times New Roman" panose="02020603050405020304" pitchFamily="18" charset="0"/>
              </a:rPr>
              <a:t>farmland where snow fences could be installed.</a:t>
            </a:r>
            <a:br>
              <a:rPr lang="en-US" b="0" i="0" dirty="0">
                <a:effectLst/>
                <a:latin typeface="Arial" panose="020B0604020202020204" pitchFamily="34" charset="0"/>
              </a:rPr>
            </a:br>
            <a:endParaRPr lang="en-US" b="0" i="0" dirty="0">
              <a:effectLst/>
              <a:latin typeface="Arial" panose="020B0604020202020204" pitchFamily="34" charset="0"/>
            </a:endParaRPr>
          </a:p>
          <a:p>
            <a:pPr marL="0" indent="0">
              <a:buFont typeface="Arial" panose="020B0604020202020204" pitchFamily="34" charset="0"/>
              <a:buNone/>
            </a:pPr>
            <a:r>
              <a:rPr lang="en-US" b="0" i="0" dirty="0">
                <a:effectLst/>
                <a:latin typeface="Times New Roman" panose="02020603050405020304" pitchFamily="18" charset="0"/>
              </a:rPr>
              <a:t>The research team then constructed a prototype solar noise barrier and snow fence system.</a:t>
            </a:r>
            <a:br>
              <a:rPr lang="en-US" b="0" i="0" dirty="0">
                <a:effectLst/>
                <a:latin typeface="Arial" panose="020B0604020202020204" pitchFamily="34" charset="0"/>
              </a:rPr>
            </a:br>
            <a:endParaRPr lang="en-US" b="0" i="0" dirty="0">
              <a:effectLst/>
              <a:latin typeface="Arial" panose="020B0604020202020204" pitchFamily="34" charset="0"/>
            </a:endParaRPr>
          </a:p>
          <a:p>
            <a:pPr marL="0" indent="0">
              <a:buFont typeface="Arial" panose="020B0604020202020204" pitchFamily="34" charset="0"/>
              <a:buNone/>
            </a:pPr>
            <a:r>
              <a:rPr lang="en-US" b="0" i="0" dirty="0">
                <a:effectLst/>
                <a:latin typeface="Times New Roman" panose="02020603050405020304" pitchFamily="18" charset="0"/>
              </a:rPr>
              <a:t>Because the system would be near traffic and could influence safety, researchers conducted</a:t>
            </a:r>
            <a:r>
              <a:rPr lang="en-US" b="0" i="0" dirty="0">
                <a:effectLst/>
                <a:latin typeface="Arial" panose="020B0604020202020204" pitchFamily="34" charset="0"/>
              </a:rPr>
              <a:t> </a:t>
            </a:r>
            <a:r>
              <a:rPr lang="en-US" b="0" i="0" dirty="0">
                <a:effectLst/>
                <a:latin typeface="Times New Roman" panose="02020603050405020304" pitchFamily="18" charset="0"/>
              </a:rPr>
              <a:t>laboratory testing and computer modeling to investigate the possible effects of these systems and</a:t>
            </a:r>
            <a:r>
              <a:rPr lang="en-US" b="0" i="0" dirty="0">
                <a:effectLst/>
                <a:latin typeface="Arial" panose="020B0604020202020204" pitchFamily="34" charset="0"/>
              </a:rPr>
              <a:t> </a:t>
            </a:r>
            <a:r>
              <a:rPr lang="en-US" b="0" i="0" dirty="0">
                <a:effectLst/>
                <a:latin typeface="Times New Roman" panose="02020603050405020304" pitchFamily="18" charset="0"/>
              </a:rPr>
              <a:t>regulatory aspects of implementation, including:</a:t>
            </a:r>
            <a:br>
              <a:rPr lang="en-US" b="0" i="0" dirty="0">
                <a:effectLst/>
                <a:latin typeface="Arial" panose="020B0604020202020204" pitchFamily="34" charset="0"/>
              </a:rPr>
            </a:br>
            <a:r>
              <a:rPr lang="en-US" b="0" i="0" dirty="0">
                <a:effectLst/>
                <a:latin typeface="Times New Roman" panose="02020603050405020304" pitchFamily="18" charset="0"/>
              </a:rPr>
              <a:t>• Effect of solar panels on noise barrier performance</a:t>
            </a:r>
            <a:br>
              <a:rPr lang="en-US" b="0" i="0" dirty="0">
                <a:effectLst/>
                <a:latin typeface="Arial" panose="020B0604020202020204" pitchFamily="34" charset="0"/>
              </a:rPr>
            </a:br>
            <a:r>
              <a:rPr lang="en-US" b="0" i="0" dirty="0">
                <a:effectLst/>
                <a:latin typeface="Times New Roman" panose="02020603050405020304" pitchFamily="18" charset="0"/>
              </a:rPr>
              <a:t>• Potential for glare from the solar panels, which could hinder motorists</a:t>
            </a:r>
            <a:br>
              <a:rPr lang="en-US" b="0" i="0" dirty="0">
                <a:effectLst/>
                <a:latin typeface="Arial" panose="020B0604020202020204" pitchFamily="34" charset="0"/>
              </a:rPr>
            </a:br>
            <a:r>
              <a:rPr lang="en-US" b="0" i="0" dirty="0">
                <a:effectLst/>
                <a:latin typeface="Times New Roman" panose="02020603050405020304" pitchFamily="18" charset="0"/>
              </a:rPr>
              <a:t>• Change in the effectiveness of PV snow fence in reducing blowing and drifting snow</a:t>
            </a:r>
            <a:br>
              <a:rPr lang="en-US" b="0" i="0" dirty="0">
                <a:effectLst/>
                <a:latin typeface="Arial" panose="020B0604020202020204" pitchFamily="34" charset="0"/>
              </a:rPr>
            </a:br>
            <a:r>
              <a:rPr lang="en-US" b="0" i="0" dirty="0">
                <a:effectLst/>
                <a:latin typeface="Times New Roman" panose="02020603050405020304" pitchFamily="18" charset="0"/>
              </a:rPr>
              <a:t>• Impact on traffic safety resulting from vehicle collisions with solar panels</a:t>
            </a:r>
            <a:br>
              <a:rPr lang="en-US" b="0" i="0" dirty="0">
                <a:effectLst/>
                <a:latin typeface="Arial" panose="020B0604020202020204" pitchFamily="34" charset="0"/>
              </a:rPr>
            </a:br>
            <a:r>
              <a:rPr lang="en-US" b="0" i="0" dirty="0">
                <a:effectLst/>
                <a:latin typeface="Times New Roman" panose="02020603050405020304" pitchFamily="18" charset="0"/>
              </a:rPr>
              <a:t>• Potential electrical hazards to motorists involved in a crash with a solar highway system</a:t>
            </a:r>
          </a:p>
          <a:p>
            <a:pPr marL="0" indent="0">
              <a:buFont typeface="Arial" panose="020B0604020202020204" pitchFamily="34" charset="0"/>
              <a:buNone/>
            </a:pPr>
            <a:endParaRPr lang="en-US" b="0" i="0" dirty="0">
              <a:effectLst/>
              <a:latin typeface="Times New Roman" panose="02020603050405020304" pitchFamily="18" charset="0"/>
            </a:endParaRPr>
          </a:p>
          <a:p>
            <a:pPr marL="0" indent="0">
              <a:buFont typeface="Arial" panose="020B0604020202020204" pitchFamily="34" charset="0"/>
              <a:buNone/>
            </a:pPr>
            <a:r>
              <a:rPr lang="en-US" b="0" i="0" dirty="0">
                <a:effectLst/>
                <a:latin typeface="Times New Roman" panose="02020603050405020304" pitchFamily="18" charset="0"/>
              </a:rPr>
              <a:t>The team developed a system of electrical connections between panels. To attach the system to the power gird, they designed a controller and inverter system to convert the system’s DC voltage to an AC charge usable by the local utility company. Researchers also created a cost–benefit model to calculate breakeven points for the system under various scenarios.</a:t>
            </a:r>
            <a:endParaRPr lang="en-US" dirty="0">
              <a:latin typeface="+mn-lt"/>
            </a:endParaRPr>
          </a:p>
        </p:txBody>
      </p:sp>
      <p:sp>
        <p:nvSpPr>
          <p:cNvPr id="4" name="Slide Number Placeholder 3"/>
          <p:cNvSpPr>
            <a:spLocks noGrp="1"/>
          </p:cNvSpPr>
          <p:nvPr>
            <p:ph type="sldNum" sz="quarter" idx="5"/>
          </p:nvPr>
        </p:nvSpPr>
        <p:spPr/>
        <p:txBody>
          <a:bodyPr/>
          <a:lstStyle/>
          <a:p>
            <a:fld id="{F9F08466-AEA7-4FC0-9459-6A32F61DA297}" type="slidenum">
              <a:rPr lang="en-US" smtClean="0"/>
              <a:pPr/>
              <a:t>12</a:t>
            </a:fld>
            <a:endParaRPr lang="en-US" dirty="0"/>
          </a:p>
        </p:txBody>
      </p:sp>
    </p:spTree>
    <p:extLst>
      <p:ext uri="{BB962C8B-B14F-4D97-AF65-F5344CB8AC3E}">
        <p14:creationId xmlns:p14="http://schemas.microsoft.com/office/powerpoint/2010/main" val="1454904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i="0" dirty="0">
                <a:effectLst/>
                <a:latin typeface="Times New Roman" panose="02020603050405020304" pitchFamily="18" charset="0"/>
              </a:rPr>
              <a:t>The literature search revealed that many states have installed PV demonstration projects, and PV panels on noise barriers have been investigated in Europe, but researchers found no projects resembling this effort.</a:t>
            </a:r>
            <a:br>
              <a:rPr lang="en-US" dirty="0"/>
            </a:br>
            <a:endParaRPr lang="en-US" dirty="0"/>
          </a:p>
          <a:p>
            <a:pPr marL="0" indent="0">
              <a:buFont typeface="Arial" panose="020B0604020202020204" pitchFamily="34" charset="0"/>
              <a:buNone/>
            </a:pPr>
            <a:r>
              <a:rPr lang="en-US" b="0" i="0" dirty="0">
                <a:effectLst/>
                <a:latin typeface="Times New Roman" panose="02020603050405020304" pitchFamily="18" charset="0"/>
              </a:rPr>
              <a:t>The surveys showed the general public was overwhelmingly positive about the concept (90%); however, that percentage dropped to about half if solar panels reduced noise barrier effectiveness.</a:t>
            </a:r>
            <a:br>
              <a:rPr lang="en-US" dirty="0"/>
            </a:br>
            <a:endParaRPr lang="en-US" dirty="0"/>
          </a:p>
          <a:p>
            <a:pPr marL="0" indent="0">
              <a:buFont typeface="Arial" panose="020B0604020202020204" pitchFamily="34" charset="0"/>
              <a:buNone/>
            </a:pPr>
            <a:r>
              <a:rPr lang="en-US" b="0" i="0" dirty="0">
                <a:effectLst/>
                <a:latin typeface="Times New Roman" panose="02020603050405020304" pitchFamily="18" charset="0"/>
              </a:rPr>
              <a:t>Testing showed that the prototype performed its functions seamlessly as it also gathered solar energy to convey to the power grid. Computer modeling of PV panels on noise barriers showed the noise dampening effect of barriers would be reduced only 2%. A simulation of sunlight glaring revealed a minimum of glare (373 minutes per year) for the system. In addition, fluid analysis of snow motion indicated that terrain most affected performance, not the solar panels. In the lab, low- and high-velocity impacts to the PV panels recorded with a high-resolution camera showed that fragments from broken panels moved relatively slowly and did not pose a safety hazard to travelers. Further, the system was not an electrocution hazard.</a:t>
            </a:r>
            <a:br>
              <a:rPr lang="en-US" dirty="0"/>
            </a:br>
            <a:endParaRPr lang="en-US" dirty="0"/>
          </a:p>
          <a:p>
            <a:pPr marL="0" indent="0">
              <a:buFont typeface="Arial" panose="020B0604020202020204" pitchFamily="34" charset="0"/>
              <a:buNone/>
            </a:pPr>
            <a:r>
              <a:rPr lang="en-US" b="0" i="0" dirty="0">
                <a:effectLst/>
                <a:latin typeface="Times New Roman" panose="02020603050405020304" pitchFamily="18" charset="0"/>
              </a:rPr>
              <a:t>The team’s cost–benefit analysis indicated that in some installations, the system could reach the breakeven point in less than a year.</a:t>
            </a:r>
            <a:endParaRPr lang="en-US" dirty="0">
              <a:latin typeface="+mn-lt"/>
            </a:endParaRPr>
          </a:p>
        </p:txBody>
      </p:sp>
      <p:sp>
        <p:nvSpPr>
          <p:cNvPr id="4" name="Slide Number Placeholder 3"/>
          <p:cNvSpPr>
            <a:spLocks noGrp="1"/>
          </p:cNvSpPr>
          <p:nvPr>
            <p:ph type="sldNum" sz="quarter" idx="5"/>
          </p:nvPr>
        </p:nvSpPr>
        <p:spPr/>
        <p:txBody>
          <a:bodyPr/>
          <a:lstStyle/>
          <a:p>
            <a:fld id="{F9F08466-AEA7-4FC0-9459-6A32F61DA297}" type="slidenum">
              <a:rPr lang="en-US" smtClean="0"/>
              <a:pPr/>
              <a:t>13</a:t>
            </a:fld>
            <a:endParaRPr lang="en-US" dirty="0"/>
          </a:p>
        </p:txBody>
      </p:sp>
    </p:spTree>
    <p:extLst>
      <p:ext uri="{BB962C8B-B14F-4D97-AF65-F5344CB8AC3E}">
        <p14:creationId xmlns:p14="http://schemas.microsoft.com/office/powerpoint/2010/main" val="691534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14</a:t>
            </a:fld>
            <a:endParaRPr lang="en-US" dirty="0"/>
          </a:p>
        </p:txBody>
      </p:sp>
    </p:spTree>
    <p:extLst>
      <p:ext uri="{BB962C8B-B14F-4D97-AF65-F5344CB8AC3E}">
        <p14:creationId xmlns:p14="http://schemas.microsoft.com/office/powerpoint/2010/main" val="14810083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12/31/2024</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8"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6183" y="1842964"/>
            <a:ext cx="7099634" cy="841248"/>
          </a:xfrm>
          <a:prstGeom prst="rect">
            <a:avLst/>
          </a:prstGeom>
        </p:spPr>
      </p:pic>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12/31/2024</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6185" y="1842964"/>
            <a:ext cx="7099630" cy="841248"/>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4"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8553" y="6000575"/>
            <a:ext cx="3858492" cy="457200"/>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dirty="0"/>
              <a:t>mndot.gov</a:t>
            </a:r>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12/31/2024</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pic>
        <p:nvPicPr>
          <p:cNvPr id="13"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562" y="705498"/>
            <a:ext cx="3858492" cy="457200"/>
          </a:xfrm>
          <a:prstGeom prst="rect">
            <a:avLst/>
          </a:prstGeom>
        </p:spPr>
      </p:pic>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12/31/2024</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12/31/2024</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12/31/2024</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12/31/2024</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12/31/2024</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12/31/2024</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rgbClr val="003865">
              <a:alpha val="87843"/>
            </a:srgb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12/31/2024</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12/31/2024</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12/31/2024</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12/31/2024</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12/31/2024</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12/31/2024</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12/31/2024</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12/31/2024</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fld id="{936DB2D6-5DF4-4264-A4A1-7D3EAF38D255}" type="datetime1">
              <a:rPr lang="en-US" smtClean="0"/>
              <a:t>12/31/2024</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fld id="{936DB2D6-5DF4-4264-A4A1-7D3EAF38D255}" type="datetime1">
              <a:rPr lang="en-US" smtClean="0"/>
              <a:t>12/31/2024</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fld id="{4B4EEDC6-36CA-4209-B482-2ED76AA0BF08}" type="datetime1">
              <a:rPr lang="en-US" smtClean="0"/>
              <a:t>12/31/2024</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fld id="{8DC79626-CE5A-4834-975C-E7305BA2E281}" type="datetime1">
              <a:rPr lang="en-US" smtClean="0"/>
              <a:t>12/31/2024</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1815FB38-58F3-410A-8DA4-4B706967601F}" type="datetime1">
              <a:rPr lang="en-US" smtClean="0"/>
              <a:t>12/31/2024</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p:txBody>
          <a:bodyPr/>
          <a:lstStyle/>
          <a:p>
            <a:fld id="{7F519661-29C3-4FE0-9FC3-375A85A42C46}" type="datetime1">
              <a:rPr lang="en-US" smtClean="0"/>
              <a:t>12/31/2024</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12/31/2024</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12/31/2024</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12/31/2024</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39915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12/31/2024</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mndot.gov</a:t>
            </a:r>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12/31/2024</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12/31/2024</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12/31/2024</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12/31/2024</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dirty="0"/>
              <a:t>mndot.gov</a:t>
            </a:r>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dirty="0"/>
              <a:t>mndot.gov</a:t>
            </a:r>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12/31/2024</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dirty="0"/>
              <a:t>mndot.gov</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352" y="630935"/>
            <a:ext cx="3858492" cy="457200"/>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12/31/2024</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dirty="0">
                <a:solidFill>
                  <a:schemeClr val="tx2"/>
                </a:solidFill>
              </a:rPr>
              <a:t>mndot.gov</a:t>
            </a: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MN.IT Servic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88352" y="630936"/>
            <a:ext cx="3858492" cy="457200"/>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Big Image (Light Gray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E8E8E8">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dirty="0"/>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dirty="0"/>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9863762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Icons (4-Up Horizontal)">
    <p:bg bwMode="gray">
      <p:bgRef idx="1001">
        <a:schemeClr val="bg1"/>
      </p:bgRef>
    </p:bg>
    <p:spTree>
      <p:nvGrpSpPr>
        <p:cNvPr id="1" name=""/>
        <p:cNvGrpSpPr/>
        <p:nvPr/>
      </p:nvGrpSpPr>
      <p:grpSpPr>
        <a:xfrm>
          <a:off x="0" y="0"/>
          <a:ext cx="0" cy="0"/>
          <a:chOff x="0" y="0"/>
          <a:chExt cx="0" cy="0"/>
        </a:xfrm>
      </p:grpSpPr>
      <p:sp>
        <p:nvSpPr>
          <p:cNvPr id="24"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3"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2" name="Picture Placeholder 3"/>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4"/>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5"/>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6"/>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7"/>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8"/>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9"/>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10"/>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11"/>
          <p:cNvSpPr>
            <a:spLocks noGrp="1"/>
          </p:cNvSpPr>
          <p:nvPr>
            <p:ph type="dt" sz="half" idx="10"/>
          </p:nvPr>
        </p:nvSpPr>
        <p:spPr bwMode="black"/>
        <p:txBody>
          <a:bodyPr/>
          <a:lstStyle/>
          <a:p>
            <a:fld id="{D49F71FD-6011-431A-8EE5-86B8281155B0}" type="datetime1">
              <a:rPr lang="en-US" smtClean="0"/>
              <a:t>12/31/2024</a:t>
            </a:fld>
            <a:endParaRPr lang="en-US" dirty="0"/>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6"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2451805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12/31/2024</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 mn.gov/</a:t>
            </a:r>
            <a:r>
              <a:rPr lang="en-US" dirty="0" err="1"/>
              <a:t>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 id="2147483820" r:id="rId50"/>
    <p:sldLayoutId id="2147483821" r:id="rId5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1.xml"/><Relationship Id="rId6" Type="http://schemas.openxmlformats.org/officeDocument/2006/relationships/image" Target="../media/image9.jp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9.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32.png"/><Relationship Id="rId5" Type="http://schemas.openxmlformats.org/officeDocument/2006/relationships/image" Target="../media/image27.sv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1099-3469-AE9A-036E-51DBECD2E8D6}"/>
              </a:ext>
            </a:extLst>
          </p:cNvPr>
          <p:cNvSpPr>
            <a:spLocks noGrp="1"/>
          </p:cNvSpPr>
          <p:nvPr>
            <p:ph type="ctrTitle"/>
          </p:nvPr>
        </p:nvSpPr>
        <p:spPr/>
        <p:txBody>
          <a:bodyPr/>
          <a:lstStyle/>
          <a:p>
            <a:r>
              <a:rPr lang="en-US" dirty="0"/>
              <a:t>MnDOT Research Program Update</a:t>
            </a:r>
          </a:p>
        </p:txBody>
      </p:sp>
      <p:sp>
        <p:nvSpPr>
          <p:cNvPr id="4" name="Text Placeholder 3">
            <a:extLst>
              <a:ext uri="{FF2B5EF4-FFF2-40B4-BE49-F238E27FC236}">
                <a16:creationId xmlns:a16="http://schemas.microsoft.com/office/drawing/2014/main" id="{1C0AF898-2501-D2E9-4C9D-ED4861C6B649}"/>
              </a:ext>
            </a:extLst>
          </p:cNvPr>
          <p:cNvSpPr>
            <a:spLocks noGrp="1"/>
          </p:cNvSpPr>
          <p:nvPr>
            <p:ph type="body" sz="quarter" idx="14"/>
          </p:nvPr>
        </p:nvSpPr>
        <p:spPr>
          <a:xfrm>
            <a:off x="2478543" y="5623864"/>
            <a:ext cx="7234913" cy="903062"/>
          </a:xfrm>
        </p:spPr>
        <p:txBody>
          <a:bodyPr>
            <a:normAutofit/>
          </a:bodyPr>
          <a:lstStyle/>
          <a:p>
            <a:endParaRPr lang="en-US" sz="2400" dirty="0"/>
          </a:p>
        </p:txBody>
      </p:sp>
    </p:spTree>
    <p:extLst>
      <p:ext uri="{BB962C8B-B14F-4D97-AF65-F5344CB8AC3E}">
        <p14:creationId xmlns:p14="http://schemas.microsoft.com/office/powerpoint/2010/main" val="415086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E322-95EE-F8B6-1A69-65DA6139FA50}"/>
              </a:ext>
            </a:extLst>
          </p:cNvPr>
          <p:cNvSpPr>
            <a:spLocks noGrp="1"/>
          </p:cNvSpPr>
          <p:nvPr>
            <p:ph type="title"/>
          </p:nvPr>
        </p:nvSpPr>
        <p:spPr>
          <a:xfrm>
            <a:off x="-1" y="5638800"/>
            <a:ext cx="12191999" cy="1219200"/>
          </a:xfrm>
          <a:solidFill>
            <a:srgbClr val="78BE21"/>
          </a:solidFill>
        </p:spPr>
        <p:txBody>
          <a:bodyPr/>
          <a:lstStyle/>
          <a:p>
            <a:endParaRPr lang="en-US" dirty="0">
              <a:solidFill>
                <a:schemeClr val="tx1"/>
              </a:solidFill>
              <a:latin typeface="Brandon Grotesque Medium" panose="020B0603020203060202" pitchFamily="34" charset="0"/>
            </a:endParaRPr>
          </a:p>
        </p:txBody>
      </p:sp>
      <p:sp>
        <p:nvSpPr>
          <p:cNvPr id="10" name="Rectangle 9">
            <a:extLst>
              <a:ext uri="{FF2B5EF4-FFF2-40B4-BE49-F238E27FC236}">
                <a16:creationId xmlns:a16="http://schemas.microsoft.com/office/drawing/2014/main" id="{217C6BBB-E6B4-3C24-5C30-F75A992D78B4}"/>
              </a:ext>
            </a:extLst>
          </p:cNvPr>
          <p:cNvSpPr/>
          <p:nvPr/>
        </p:nvSpPr>
        <p:spPr>
          <a:xfrm>
            <a:off x="0" y="-1"/>
            <a:ext cx="12192000" cy="61380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screenshot of a phone&#10;&#10;Description automatically generated with low confidence">
            <a:extLst>
              <a:ext uri="{FF2B5EF4-FFF2-40B4-BE49-F238E27FC236}">
                <a16:creationId xmlns:a16="http://schemas.microsoft.com/office/drawing/2014/main" id="{E86E00C1-07C8-0801-69B2-3B629C9CD716}"/>
              </a:ext>
            </a:extLst>
          </p:cNvPr>
          <p:cNvPicPr>
            <a:picLocks noChangeAspect="1"/>
          </p:cNvPicPr>
          <p:nvPr/>
        </p:nvPicPr>
        <p:blipFill rotWithShape="1">
          <a:blip r:embed="rId3">
            <a:extLst>
              <a:ext uri="{28A0092B-C50C-407E-A947-70E740481C1C}">
                <a14:useLocalDpi xmlns:a14="http://schemas.microsoft.com/office/drawing/2010/main" val="0"/>
              </a:ext>
            </a:extLst>
          </a:blip>
          <a:srcRect l="4883" t="45121" r="5364" b="18429"/>
          <a:stretch/>
        </p:blipFill>
        <p:spPr>
          <a:xfrm>
            <a:off x="1019174" y="152400"/>
            <a:ext cx="10153651" cy="5334000"/>
          </a:xfrm>
          <a:prstGeom prst="rect">
            <a:avLst/>
          </a:prstGeom>
        </p:spPr>
      </p:pic>
      <p:sp>
        <p:nvSpPr>
          <p:cNvPr id="3" name="Rectangle 2">
            <a:extLst>
              <a:ext uri="{FF2B5EF4-FFF2-40B4-BE49-F238E27FC236}">
                <a16:creationId xmlns:a16="http://schemas.microsoft.com/office/drawing/2014/main" id="{AEF85808-9F95-E01E-3973-1205848BC86B}"/>
              </a:ext>
            </a:extLst>
          </p:cNvPr>
          <p:cNvSpPr/>
          <p:nvPr/>
        </p:nvSpPr>
        <p:spPr>
          <a:xfrm>
            <a:off x="7514897" y="5118538"/>
            <a:ext cx="1313793" cy="29429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1638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7A40-F956-DAD5-AE63-DB5BA7DF6BEC}"/>
              </a:ext>
            </a:extLst>
          </p:cNvPr>
          <p:cNvSpPr>
            <a:spLocks noGrp="1"/>
          </p:cNvSpPr>
          <p:nvPr>
            <p:ph type="title"/>
          </p:nvPr>
        </p:nvSpPr>
        <p:spPr/>
        <p:txBody>
          <a:bodyPr/>
          <a:lstStyle/>
          <a:p>
            <a:r>
              <a:rPr lang="en-US" dirty="0">
                <a:latin typeface="Brandon Grotesque Medium" panose="020B0603020203060202" pitchFamily="34" charset="0"/>
              </a:rPr>
              <a:t>Research in Progress</a:t>
            </a:r>
          </a:p>
        </p:txBody>
      </p:sp>
      <p:pic>
        <p:nvPicPr>
          <p:cNvPr id="16" name="Picture Placeholder 15" descr="A bat in a tree&#10;&#10;Description automatically generated with medium confidence">
            <a:extLst>
              <a:ext uri="{FF2B5EF4-FFF2-40B4-BE49-F238E27FC236}">
                <a16:creationId xmlns:a16="http://schemas.microsoft.com/office/drawing/2014/main" id="{D5F1D5F7-953F-86B4-7335-22483A069795}"/>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2538" r="12538"/>
          <a:stretch>
            <a:fillRect/>
          </a:stretch>
        </p:blipFill>
        <p:spPr>
          <a:xfrm>
            <a:off x="406684" y="1620407"/>
            <a:ext cx="1396875" cy="1461808"/>
          </a:xfrm>
        </p:spPr>
      </p:pic>
      <p:sp>
        <p:nvSpPr>
          <p:cNvPr id="4" name="Text Placeholder 3">
            <a:extLst>
              <a:ext uri="{FF2B5EF4-FFF2-40B4-BE49-F238E27FC236}">
                <a16:creationId xmlns:a16="http://schemas.microsoft.com/office/drawing/2014/main" id="{306B951B-03D1-0572-2C4E-6A2130780770}"/>
              </a:ext>
            </a:extLst>
          </p:cNvPr>
          <p:cNvSpPr>
            <a:spLocks noGrp="1"/>
          </p:cNvSpPr>
          <p:nvPr>
            <p:ph type="body" sz="quarter" idx="16"/>
          </p:nvPr>
        </p:nvSpPr>
        <p:spPr>
          <a:xfrm>
            <a:off x="1845806" y="1620407"/>
            <a:ext cx="1396875" cy="942305"/>
          </a:xfrm>
        </p:spPr>
        <p:txBody>
          <a:bodyPr/>
          <a:lstStyle/>
          <a:p>
            <a:r>
              <a:rPr lang="en-US" sz="1200" dirty="0">
                <a:latin typeface="Brandon Grotesque Regular" panose="020B0503020203060202" pitchFamily="34" charset="0"/>
              </a:rPr>
              <a:t>Species From Feces: A New Tool to Identify Bats in Culverts and on Bridges</a:t>
            </a:r>
          </a:p>
        </p:txBody>
      </p:sp>
      <p:pic>
        <p:nvPicPr>
          <p:cNvPr id="14" name="Picture Placeholder 13" descr="A picture containing grass, outdoor, tree, water&#10;&#10;Description automatically generated">
            <a:extLst>
              <a:ext uri="{FF2B5EF4-FFF2-40B4-BE49-F238E27FC236}">
                <a16:creationId xmlns:a16="http://schemas.microsoft.com/office/drawing/2014/main" id="{1A132AAD-BF80-F254-FADA-236B2348C87C}"/>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8281" r="18281"/>
          <a:stretch>
            <a:fillRect/>
          </a:stretch>
        </p:blipFill>
        <p:spPr>
          <a:xfrm>
            <a:off x="482434" y="5138691"/>
            <a:ext cx="1353591" cy="1461808"/>
          </a:xfrm>
        </p:spPr>
      </p:pic>
      <p:sp>
        <p:nvSpPr>
          <p:cNvPr id="6" name="Text Placeholder 5">
            <a:extLst>
              <a:ext uri="{FF2B5EF4-FFF2-40B4-BE49-F238E27FC236}">
                <a16:creationId xmlns:a16="http://schemas.microsoft.com/office/drawing/2014/main" id="{C5102033-8C69-85F7-354C-968C9DED51B9}"/>
              </a:ext>
            </a:extLst>
          </p:cNvPr>
          <p:cNvSpPr>
            <a:spLocks noGrp="1"/>
          </p:cNvSpPr>
          <p:nvPr>
            <p:ph type="body" sz="quarter" idx="15"/>
          </p:nvPr>
        </p:nvSpPr>
        <p:spPr>
          <a:xfrm>
            <a:off x="1905801" y="5183229"/>
            <a:ext cx="1737491" cy="800805"/>
          </a:xfrm>
        </p:spPr>
        <p:txBody>
          <a:bodyPr/>
          <a:lstStyle/>
          <a:p>
            <a:r>
              <a:rPr lang="en-US" sz="1200" dirty="0">
                <a:latin typeface="Brandon Grotesque Regular" panose="020B0503020203060202" pitchFamily="34" charset="0"/>
              </a:rPr>
              <a:t>Assessing Effectiveness of Pond Sediment Removal for Phosphorus Management in Stormwater Ponds*</a:t>
            </a:r>
          </a:p>
        </p:txBody>
      </p:sp>
      <p:pic>
        <p:nvPicPr>
          <p:cNvPr id="18" name="Picture Placeholder 17" descr="A bench sits in the middle of a river&#10;&#10;Description automatically generated with low confidence">
            <a:extLst>
              <a:ext uri="{FF2B5EF4-FFF2-40B4-BE49-F238E27FC236}">
                <a16:creationId xmlns:a16="http://schemas.microsoft.com/office/drawing/2014/main" id="{BFA2F11B-3B3D-6C1E-8199-6714E655D69B}"/>
              </a:ext>
            </a:extLst>
          </p:cNvPr>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l="10254" r="10254"/>
          <a:stretch>
            <a:fillRect/>
          </a:stretch>
        </p:blipFill>
        <p:spPr>
          <a:xfrm>
            <a:off x="8497496" y="5127814"/>
            <a:ext cx="1396875" cy="1472685"/>
          </a:xfrm>
        </p:spPr>
      </p:pic>
      <p:sp>
        <p:nvSpPr>
          <p:cNvPr id="8" name="Text Placeholder 7">
            <a:extLst>
              <a:ext uri="{FF2B5EF4-FFF2-40B4-BE49-F238E27FC236}">
                <a16:creationId xmlns:a16="http://schemas.microsoft.com/office/drawing/2014/main" id="{E362DC86-EC2D-6D4B-F94F-00EB7E13BAF1}"/>
              </a:ext>
            </a:extLst>
          </p:cNvPr>
          <p:cNvSpPr>
            <a:spLocks noGrp="1"/>
          </p:cNvSpPr>
          <p:nvPr>
            <p:ph type="body" sz="quarter" idx="18"/>
          </p:nvPr>
        </p:nvSpPr>
        <p:spPr>
          <a:xfrm>
            <a:off x="10018658" y="5227212"/>
            <a:ext cx="1503268" cy="669035"/>
          </a:xfrm>
        </p:spPr>
        <p:txBody>
          <a:bodyPr/>
          <a:lstStyle/>
          <a:p>
            <a:r>
              <a:rPr lang="en-US" sz="1200" dirty="0">
                <a:latin typeface="Brandon Grotesque Regular" panose="020B0503020203060202" pitchFamily="34" charset="0"/>
              </a:rPr>
              <a:t>Investigating Real Storms and the Impact of Potential Climate Change Adaptations</a:t>
            </a:r>
          </a:p>
        </p:txBody>
      </p:sp>
      <p:pic>
        <p:nvPicPr>
          <p:cNvPr id="3" name="Picture Placeholder 14" descr="Map&#10;&#10;Description automatically generated">
            <a:extLst>
              <a:ext uri="{FF2B5EF4-FFF2-40B4-BE49-F238E27FC236}">
                <a16:creationId xmlns:a16="http://schemas.microsoft.com/office/drawing/2014/main" id="{1989B158-E2D4-6886-B541-3C754434EE07}"/>
              </a:ext>
            </a:extLst>
          </p:cNvPr>
          <p:cNvPicPr>
            <a:picLocks noChangeAspect="1"/>
          </p:cNvPicPr>
          <p:nvPr/>
        </p:nvPicPr>
        <p:blipFill rotWithShape="1">
          <a:blip r:embed="rId6">
            <a:extLst>
              <a:ext uri="{28A0092B-C50C-407E-A947-70E740481C1C}">
                <a14:useLocalDpi xmlns:a14="http://schemas.microsoft.com/office/drawing/2010/main" val="0"/>
              </a:ext>
            </a:extLst>
          </a:blip>
          <a:srcRect l="43979" r="5721"/>
          <a:stretch/>
        </p:blipFill>
        <p:spPr bwMode="gray">
          <a:xfrm>
            <a:off x="4742409" y="1602686"/>
            <a:ext cx="1353591" cy="1472685"/>
          </a:xfrm>
          <a:prstGeom prst="rect">
            <a:avLst/>
          </a:prstGeom>
          <a:solidFill>
            <a:schemeClr val="bg1"/>
          </a:solidFill>
          <a:ln w="28575">
            <a:noFill/>
          </a:ln>
        </p:spPr>
      </p:pic>
      <p:sp>
        <p:nvSpPr>
          <p:cNvPr id="5" name="Text Placeholder 7">
            <a:extLst>
              <a:ext uri="{FF2B5EF4-FFF2-40B4-BE49-F238E27FC236}">
                <a16:creationId xmlns:a16="http://schemas.microsoft.com/office/drawing/2014/main" id="{4F19A804-0882-7CEE-6503-43B62F43B000}"/>
              </a:ext>
            </a:extLst>
          </p:cNvPr>
          <p:cNvSpPr txBox="1">
            <a:spLocks/>
          </p:cNvSpPr>
          <p:nvPr/>
        </p:nvSpPr>
        <p:spPr bwMode="black">
          <a:xfrm>
            <a:off x="6167390" y="1715000"/>
            <a:ext cx="1602476" cy="753118"/>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Brandon Grotesque Regular" panose="020B0503020203060202" pitchFamily="34" charset="0"/>
              </a:rPr>
              <a:t>Vulnerability Assessments of Critical Slope Areas Using Advanced Monitoring Techniques</a:t>
            </a:r>
          </a:p>
        </p:txBody>
      </p:sp>
      <p:pic>
        <p:nvPicPr>
          <p:cNvPr id="7" name="Picture Placeholder 11" descr="A picture containing outdoor, stone&#10;&#10;Description automatically generated">
            <a:extLst>
              <a:ext uri="{FF2B5EF4-FFF2-40B4-BE49-F238E27FC236}">
                <a16:creationId xmlns:a16="http://schemas.microsoft.com/office/drawing/2014/main" id="{9029F93F-516E-BCD7-C10E-9063C3E1C66D}"/>
              </a:ext>
            </a:extLst>
          </p:cNvPr>
          <p:cNvPicPr>
            <a:picLocks noChangeAspect="1"/>
          </p:cNvPicPr>
          <p:nvPr/>
        </p:nvPicPr>
        <p:blipFill>
          <a:blip r:embed="rId7" cstate="print">
            <a:extLst>
              <a:ext uri="{28A0092B-C50C-407E-A947-70E740481C1C}">
                <a14:useLocalDpi xmlns:a14="http://schemas.microsoft.com/office/drawing/2010/main" val="0"/>
              </a:ext>
            </a:extLst>
          </a:blip>
          <a:srcRect l="17391" r="17391"/>
          <a:stretch>
            <a:fillRect/>
          </a:stretch>
        </p:blipFill>
        <p:spPr bwMode="gray">
          <a:xfrm>
            <a:off x="4762370" y="5127813"/>
            <a:ext cx="1353591" cy="1472685"/>
          </a:xfrm>
          <a:prstGeom prst="rect">
            <a:avLst/>
          </a:prstGeom>
          <a:solidFill>
            <a:schemeClr val="bg1"/>
          </a:solidFill>
          <a:ln w="28575">
            <a:noFill/>
          </a:ln>
        </p:spPr>
      </p:pic>
      <p:sp>
        <p:nvSpPr>
          <p:cNvPr id="11" name="Text Placeholder 3">
            <a:extLst>
              <a:ext uri="{FF2B5EF4-FFF2-40B4-BE49-F238E27FC236}">
                <a16:creationId xmlns:a16="http://schemas.microsoft.com/office/drawing/2014/main" id="{255BB809-1A13-9334-A255-6E3E4C8D7439}"/>
              </a:ext>
            </a:extLst>
          </p:cNvPr>
          <p:cNvSpPr txBox="1">
            <a:spLocks/>
          </p:cNvSpPr>
          <p:nvPr/>
        </p:nvSpPr>
        <p:spPr bwMode="black">
          <a:xfrm>
            <a:off x="6173650" y="5014949"/>
            <a:ext cx="1822540" cy="1137363"/>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Brandon Grotesque Regular" panose="020B0503020203060202" pitchFamily="34" charset="0"/>
              </a:rPr>
              <a:t>Quantify the Benefits of Using Geotextiles and Geogrids to Improve the Performance of Unbound Pavement Layers</a:t>
            </a:r>
          </a:p>
        </p:txBody>
      </p:sp>
      <p:pic>
        <p:nvPicPr>
          <p:cNvPr id="12" name="Picture 2" descr="Newsline - Minnesota Department of Transportation Employee News">
            <a:extLst>
              <a:ext uri="{FF2B5EF4-FFF2-40B4-BE49-F238E27FC236}">
                <a16:creationId xmlns:a16="http://schemas.microsoft.com/office/drawing/2014/main" id="{68E494DA-DB2F-5958-DB89-9215DF6F7F1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11958" r="11958"/>
          <a:stretch>
            <a:fillRect/>
          </a:stretch>
        </p:blipFill>
        <p:spPr bwMode="auto">
          <a:xfrm>
            <a:off x="8519136" y="3299892"/>
            <a:ext cx="1353591" cy="1444806"/>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13" name="Text Placeholder 3">
            <a:extLst>
              <a:ext uri="{FF2B5EF4-FFF2-40B4-BE49-F238E27FC236}">
                <a16:creationId xmlns:a16="http://schemas.microsoft.com/office/drawing/2014/main" id="{3689CDF2-29C6-3BA0-0C09-607D877D19E8}"/>
              </a:ext>
            </a:extLst>
          </p:cNvPr>
          <p:cNvSpPr txBox="1">
            <a:spLocks/>
          </p:cNvSpPr>
          <p:nvPr/>
        </p:nvSpPr>
        <p:spPr bwMode="black">
          <a:xfrm>
            <a:off x="10018657" y="3330818"/>
            <a:ext cx="1503269" cy="1099959"/>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Brandon Grotesque Regular" panose="020B0503020203060202" pitchFamily="34" charset="0"/>
              </a:rPr>
              <a:t>Comparative Analysis of Grade-Separated Pedestrian Infrastructure and At-Grade Treatments*</a:t>
            </a:r>
          </a:p>
        </p:txBody>
      </p:sp>
      <p:pic>
        <p:nvPicPr>
          <p:cNvPr id="15" name="Picture 4" descr="New Report - Safety Record of Roundabouts in Minnesota - Mike on Traffic">
            <a:extLst>
              <a:ext uri="{FF2B5EF4-FFF2-40B4-BE49-F238E27FC236}">
                <a16:creationId xmlns:a16="http://schemas.microsoft.com/office/drawing/2014/main" id="{B577232E-D6EC-FF46-A982-966A7912782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l="22708" r="22708"/>
          <a:stretch>
            <a:fillRect/>
          </a:stretch>
        </p:blipFill>
        <p:spPr bwMode="auto">
          <a:xfrm>
            <a:off x="8497495" y="1530830"/>
            <a:ext cx="1396875" cy="1420423"/>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17" name="Text Placeholder 7">
            <a:extLst>
              <a:ext uri="{FF2B5EF4-FFF2-40B4-BE49-F238E27FC236}">
                <a16:creationId xmlns:a16="http://schemas.microsoft.com/office/drawing/2014/main" id="{AAFCA4D0-CA0F-174E-B491-E283D52C1F66}"/>
              </a:ext>
            </a:extLst>
          </p:cNvPr>
          <p:cNvSpPr txBox="1">
            <a:spLocks/>
          </p:cNvSpPr>
          <p:nvPr/>
        </p:nvSpPr>
        <p:spPr bwMode="black">
          <a:xfrm>
            <a:off x="10017960" y="1530830"/>
            <a:ext cx="1767356" cy="669035"/>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Brandon Grotesque Regular" panose="020B0503020203060202" pitchFamily="34" charset="0"/>
              </a:rPr>
              <a:t>Speed Impacts from Roundabouts and Other Traffic Control Devices*</a:t>
            </a:r>
          </a:p>
        </p:txBody>
      </p:sp>
      <p:pic>
        <p:nvPicPr>
          <p:cNvPr id="19" name="Picture 2" descr="Minnesota Highway Freight Program - MnDOT">
            <a:extLst>
              <a:ext uri="{FF2B5EF4-FFF2-40B4-BE49-F238E27FC236}">
                <a16:creationId xmlns:a16="http://schemas.microsoft.com/office/drawing/2014/main" id="{F7D72524-6121-C906-7B60-719485224DC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l="16755" r="16755"/>
          <a:stretch>
            <a:fillRect/>
          </a:stretch>
        </p:blipFill>
        <p:spPr bwMode="auto">
          <a:xfrm>
            <a:off x="419717" y="3330818"/>
            <a:ext cx="1353591" cy="1461808"/>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20" name="Text Placeholder 3">
            <a:extLst>
              <a:ext uri="{FF2B5EF4-FFF2-40B4-BE49-F238E27FC236}">
                <a16:creationId xmlns:a16="http://schemas.microsoft.com/office/drawing/2014/main" id="{4F88671B-0DCC-AA6A-B934-5E501E5EFA1E}"/>
              </a:ext>
            </a:extLst>
          </p:cNvPr>
          <p:cNvSpPr txBox="1">
            <a:spLocks/>
          </p:cNvSpPr>
          <p:nvPr/>
        </p:nvSpPr>
        <p:spPr bwMode="black">
          <a:xfrm>
            <a:off x="1873794" y="3359142"/>
            <a:ext cx="1503269" cy="71107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Brandon Grotesque Regular" panose="020B0503020203060202" pitchFamily="34" charset="0"/>
              </a:rPr>
              <a:t>Analyzing Truck Size and Weight Impacts on Vehicle Miles Traveled*</a:t>
            </a:r>
          </a:p>
        </p:txBody>
      </p:sp>
      <p:pic>
        <p:nvPicPr>
          <p:cNvPr id="21" name="Picture 18" descr="Map of MnCORS receivers around the state of Minnesota.">
            <a:extLst>
              <a:ext uri="{FF2B5EF4-FFF2-40B4-BE49-F238E27FC236}">
                <a16:creationId xmlns:a16="http://schemas.microsoft.com/office/drawing/2014/main" id="{6ED2B60E-1D1E-732D-A2F6-E40D26965BBE}"/>
              </a:ext>
            </a:extLst>
          </p:cNvPr>
          <p:cNvPicPr>
            <a:picLocks noGrp="1" noChangeAspect="1" noChangeArrowheads="1"/>
          </p:cNvPicPr>
          <p:nvPr>
            <p:ph type="pic" sz="quarter" idx="19"/>
          </p:nvPr>
        </p:nvPicPr>
        <p:blipFill>
          <a:blip r:embed="rId11" cstate="print">
            <a:extLst>
              <a:ext uri="{28A0092B-C50C-407E-A947-70E740481C1C}">
                <a14:useLocalDpi xmlns:a14="http://schemas.microsoft.com/office/drawing/2010/main" val="0"/>
              </a:ext>
            </a:extLst>
          </a:blip>
          <a:srcRect t="739" b="739"/>
          <a:stretch>
            <a:fillRect/>
          </a:stretch>
        </p:blipFill>
        <p:spPr bwMode="auto">
          <a:xfrm>
            <a:off x="4751469" y="3314256"/>
            <a:ext cx="1375394" cy="1461808"/>
          </a:xfrm>
          <a:prstGeom prst="rect">
            <a:avLst/>
          </a:prstGeom>
          <a:noFill/>
          <a:extLst>
            <a:ext uri="{909E8E84-426E-40DD-AFC4-6F175D3DCCD1}">
              <a14:hiddenFill xmlns:a14="http://schemas.microsoft.com/office/drawing/2010/main">
                <a:solidFill>
                  <a:srgbClr val="FFFFFF"/>
                </a:solidFill>
              </a14:hiddenFill>
            </a:ext>
          </a:extLst>
        </p:spPr>
      </p:pic>
      <p:sp>
        <p:nvSpPr>
          <p:cNvPr id="22" name="Text Placeholder 9">
            <a:extLst>
              <a:ext uri="{FF2B5EF4-FFF2-40B4-BE49-F238E27FC236}">
                <a16:creationId xmlns:a16="http://schemas.microsoft.com/office/drawing/2014/main" id="{B9ED9777-D405-471E-2F80-C691CBEA7FB5}"/>
              </a:ext>
            </a:extLst>
          </p:cNvPr>
          <p:cNvSpPr>
            <a:spLocks noGrp="1"/>
          </p:cNvSpPr>
          <p:nvPr>
            <p:ph type="body" sz="quarter" idx="20"/>
          </p:nvPr>
        </p:nvSpPr>
        <p:spPr>
          <a:xfrm>
            <a:off x="6249854" y="3369967"/>
            <a:ext cx="1746336" cy="706094"/>
          </a:xfrm>
        </p:spPr>
        <p:txBody>
          <a:bodyPr/>
          <a:lstStyle/>
          <a:p>
            <a:r>
              <a:rPr lang="en-US" sz="1200" dirty="0">
                <a:latin typeface="Brandon Grotesque Regular" panose="020B0503020203060202" pitchFamily="34" charset="0"/>
              </a:rPr>
              <a:t>Use of MNCORS to Support AV Operations in Rural Minnesota*</a:t>
            </a:r>
          </a:p>
        </p:txBody>
      </p:sp>
    </p:spTree>
    <p:extLst>
      <p:ext uri="{BB962C8B-B14F-4D97-AF65-F5344CB8AC3E}">
        <p14:creationId xmlns:p14="http://schemas.microsoft.com/office/powerpoint/2010/main" val="2489690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293B-9FF2-CF19-D1B7-8177C62707B1}"/>
              </a:ext>
            </a:extLst>
          </p:cNvPr>
          <p:cNvSpPr>
            <a:spLocks noGrp="1"/>
          </p:cNvSpPr>
          <p:nvPr>
            <p:ph type="title"/>
          </p:nvPr>
        </p:nvSpPr>
        <p:spPr/>
        <p:txBody>
          <a:bodyPr/>
          <a:lstStyle/>
          <a:p>
            <a:r>
              <a:rPr lang="en-US" dirty="0">
                <a:solidFill>
                  <a:schemeClr val="bg1"/>
                </a:solidFill>
              </a:rPr>
              <a:t>Featured Research Projects</a:t>
            </a:r>
          </a:p>
        </p:txBody>
      </p:sp>
      <p:sp>
        <p:nvSpPr>
          <p:cNvPr id="6" name="Slide Number Placeholder 5">
            <a:extLst>
              <a:ext uri="{FF2B5EF4-FFF2-40B4-BE49-F238E27FC236}">
                <a16:creationId xmlns:a16="http://schemas.microsoft.com/office/drawing/2014/main" id="{DD939979-C0EA-01AE-A75C-A629E221073A}"/>
              </a:ext>
            </a:extLst>
          </p:cNvPr>
          <p:cNvSpPr>
            <a:spLocks noGrp="1"/>
          </p:cNvSpPr>
          <p:nvPr>
            <p:ph type="sldNum" sz="quarter" idx="12"/>
          </p:nvPr>
        </p:nvSpPr>
        <p:spPr/>
        <p:txBody>
          <a:bodyPr/>
          <a:lstStyle/>
          <a:p>
            <a:fld id="{48F63A3B-78C7-47BE-AE5E-E10140E04643}" type="slidenum">
              <a:rPr lang="en-US" smtClean="0"/>
              <a:pPr/>
              <a:t>4</a:t>
            </a:fld>
            <a:endParaRPr lang="en-US" dirty="0"/>
          </a:p>
        </p:txBody>
      </p:sp>
      <p:sp>
        <p:nvSpPr>
          <p:cNvPr id="8" name="TextBox 7">
            <a:extLst>
              <a:ext uri="{FF2B5EF4-FFF2-40B4-BE49-F238E27FC236}">
                <a16:creationId xmlns:a16="http://schemas.microsoft.com/office/drawing/2014/main" id="{AC201AC0-48EC-F954-B7DF-6738CAA2963A}"/>
              </a:ext>
            </a:extLst>
          </p:cNvPr>
          <p:cNvSpPr txBox="1"/>
          <p:nvPr/>
        </p:nvSpPr>
        <p:spPr>
          <a:xfrm>
            <a:off x="566059" y="2071797"/>
            <a:ext cx="5150567" cy="954107"/>
          </a:xfrm>
          <a:prstGeom prst="rect">
            <a:avLst/>
          </a:prstGeom>
          <a:noFill/>
        </p:spPr>
        <p:txBody>
          <a:bodyPr wrap="square">
            <a:spAutoFit/>
          </a:bodyPr>
          <a:lstStyle/>
          <a:p>
            <a:r>
              <a:rPr lang="en-US" sz="2800" dirty="0">
                <a:solidFill>
                  <a:schemeClr val="bg1"/>
                </a:solidFill>
              </a:rPr>
              <a:t>A Lane Boundary Guidance System for Snowplow Operations</a:t>
            </a:r>
          </a:p>
        </p:txBody>
      </p:sp>
      <p:sp>
        <p:nvSpPr>
          <p:cNvPr id="10" name="TextBox 9">
            <a:extLst>
              <a:ext uri="{FF2B5EF4-FFF2-40B4-BE49-F238E27FC236}">
                <a16:creationId xmlns:a16="http://schemas.microsoft.com/office/drawing/2014/main" id="{000AB3D7-1847-1D94-EFED-89DE5F2B4B2D}"/>
              </a:ext>
            </a:extLst>
          </p:cNvPr>
          <p:cNvSpPr txBox="1"/>
          <p:nvPr/>
        </p:nvSpPr>
        <p:spPr>
          <a:xfrm>
            <a:off x="6935114" y="4660354"/>
            <a:ext cx="5161658" cy="954107"/>
          </a:xfrm>
          <a:prstGeom prst="rect">
            <a:avLst/>
          </a:prstGeom>
          <a:noFill/>
        </p:spPr>
        <p:txBody>
          <a:bodyPr wrap="square">
            <a:spAutoFit/>
          </a:bodyPr>
          <a:lstStyle/>
          <a:p>
            <a:r>
              <a:rPr lang="en-US" sz="2800" dirty="0">
                <a:solidFill>
                  <a:schemeClr val="bg1"/>
                </a:solidFill>
              </a:rPr>
              <a:t>Harnessing Solar Energy through Snow Fences</a:t>
            </a:r>
          </a:p>
        </p:txBody>
      </p:sp>
      <p:pic>
        <p:nvPicPr>
          <p:cNvPr id="11" name="Picture Placeholder 6" descr="A picture containing outdoor, snow, transport&#10;&#10;Description automatically generated">
            <a:extLst>
              <a:ext uri="{FF2B5EF4-FFF2-40B4-BE49-F238E27FC236}">
                <a16:creationId xmlns:a16="http://schemas.microsoft.com/office/drawing/2014/main" id="{35C6FB61-31C3-6237-878D-E37A4A0B5DB3}"/>
              </a:ext>
            </a:extLst>
          </p:cNvPr>
          <p:cNvPicPr>
            <a:picLocks noChangeAspect="1"/>
          </p:cNvPicPr>
          <p:nvPr/>
        </p:nvPicPr>
        <p:blipFill>
          <a:blip r:embed="rId3" cstate="print">
            <a:extLst>
              <a:ext uri="{28A0092B-C50C-407E-A947-70E740481C1C}">
                <a14:useLocalDpi xmlns:a14="http://schemas.microsoft.com/office/drawing/2010/main" val="0"/>
              </a:ext>
            </a:extLst>
          </a:blip>
          <a:srcRect t="7661" b="7661"/>
          <a:stretch>
            <a:fillRect/>
          </a:stretch>
        </p:blipFill>
        <p:spPr>
          <a:xfrm>
            <a:off x="566059" y="3519845"/>
            <a:ext cx="4847771" cy="2754137"/>
          </a:xfrm>
          <a:prstGeom prst="rect">
            <a:avLst/>
          </a:prstGeom>
        </p:spPr>
      </p:pic>
      <p:pic>
        <p:nvPicPr>
          <p:cNvPr id="12" name="Picture Placeholder 5" descr="A building under construction&#10;&#10;Description automatically generated with low confidence">
            <a:extLst>
              <a:ext uri="{FF2B5EF4-FFF2-40B4-BE49-F238E27FC236}">
                <a16:creationId xmlns:a16="http://schemas.microsoft.com/office/drawing/2014/main" id="{AB38E7BC-DAF8-7431-E199-FDFCDAD7DCDE}"/>
              </a:ext>
            </a:extLst>
          </p:cNvPr>
          <p:cNvPicPr>
            <a:picLocks noChangeAspect="1"/>
          </p:cNvPicPr>
          <p:nvPr/>
        </p:nvPicPr>
        <p:blipFill>
          <a:blip r:embed="rId4">
            <a:extLst>
              <a:ext uri="{28A0092B-C50C-407E-A947-70E740481C1C}">
                <a14:useLocalDpi xmlns:a14="http://schemas.microsoft.com/office/drawing/2010/main" val="0"/>
              </a:ext>
            </a:extLst>
          </a:blip>
          <a:srcRect t="12500" b="12500"/>
          <a:stretch>
            <a:fillRect/>
          </a:stretch>
        </p:blipFill>
        <p:spPr>
          <a:xfrm>
            <a:off x="6935114" y="1763485"/>
            <a:ext cx="4847771" cy="2677238"/>
          </a:xfrm>
          <a:prstGeom prst="rect">
            <a:avLst/>
          </a:prstGeom>
        </p:spPr>
      </p:pic>
    </p:spTree>
    <p:extLst>
      <p:ext uri="{BB962C8B-B14F-4D97-AF65-F5344CB8AC3E}">
        <p14:creationId xmlns:p14="http://schemas.microsoft.com/office/powerpoint/2010/main" val="344103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outdoor, snow, transport&#10;&#10;Description automatically generated">
            <a:extLst>
              <a:ext uri="{FF2B5EF4-FFF2-40B4-BE49-F238E27FC236}">
                <a16:creationId xmlns:a16="http://schemas.microsoft.com/office/drawing/2014/main" id="{A24E4CB7-5FFD-16BD-7ADD-DBD63F83D95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661" b="7661"/>
          <a:stretch>
            <a:fillRect/>
          </a:stretch>
        </p:blipFill>
        <p:spPr/>
      </p:pic>
      <p:sp>
        <p:nvSpPr>
          <p:cNvPr id="2" name="Title 1">
            <a:extLst>
              <a:ext uri="{FF2B5EF4-FFF2-40B4-BE49-F238E27FC236}">
                <a16:creationId xmlns:a16="http://schemas.microsoft.com/office/drawing/2014/main" id="{E373FA13-9B12-94AF-0AFB-1C6BC5D0FC2C}"/>
              </a:ext>
            </a:extLst>
          </p:cNvPr>
          <p:cNvSpPr>
            <a:spLocks noGrp="1"/>
          </p:cNvSpPr>
          <p:nvPr>
            <p:ph type="title"/>
          </p:nvPr>
        </p:nvSpPr>
        <p:spPr/>
        <p:txBody>
          <a:bodyPr/>
          <a:lstStyle/>
          <a:p>
            <a:r>
              <a:rPr lang="en-US" dirty="0"/>
              <a:t>A Lane Boundary Guidance System for Snowplow Operations</a:t>
            </a:r>
          </a:p>
        </p:txBody>
      </p:sp>
    </p:spTree>
    <p:extLst>
      <p:ext uri="{BB962C8B-B14F-4D97-AF65-F5344CB8AC3E}">
        <p14:creationId xmlns:p14="http://schemas.microsoft.com/office/powerpoint/2010/main" val="1866182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F881-E879-B72E-AE0F-C8EC60690EB9}"/>
              </a:ext>
            </a:extLst>
          </p:cNvPr>
          <p:cNvSpPr>
            <a:spLocks noGrp="1"/>
          </p:cNvSpPr>
          <p:nvPr>
            <p:ph type="title"/>
          </p:nvPr>
        </p:nvSpPr>
        <p:spPr/>
        <p:txBody>
          <a:bodyPr/>
          <a:lstStyle/>
          <a:p>
            <a:r>
              <a:rPr lang="en-US" dirty="0"/>
              <a:t>What was our goal?</a:t>
            </a:r>
          </a:p>
        </p:txBody>
      </p:sp>
      <p:sp>
        <p:nvSpPr>
          <p:cNvPr id="27" name="Picture Placeholder 3">
            <a:extLst>
              <a:ext uri="{FF2B5EF4-FFF2-40B4-BE49-F238E27FC236}">
                <a16:creationId xmlns:a16="http://schemas.microsoft.com/office/drawing/2014/main" id="{75E2C8B7-E22D-6252-37C9-C3A133DCD7EF}"/>
              </a:ext>
            </a:extLst>
          </p:cNvPr>
          <p:cNvSpPr txBox="1">
            <a:spLocks/>
          </p:cNvSpPr>
          <p:nvPr/>
        </p:nvSpPr>
        <p:spPr>
          <a:xfrm>
            <a:off x="7870737" y="1602333"/>
            <a:ext cx="3483063" cy="453843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800" dirty="0"/>
              <a:t>Support snowplow operators working in no-visibility and low-visibility conditions</a:t>
            </a:r>
          </a:p>
          <a:p>
            <a:pPr>
              <a:spcBef>
                <a:spcPts val="0"/>
              </a:spcBef>
              <a:spcAft>
                <a:spcPts val="0"/>
              </a:spcAft>
            </a:pPr>
            <a:r>
              <a:rPr lang="en-US" sz="2800" dirty="0"/>
              <a:t>Reduce lane departure events and forward obstacle collisions</a:t>
            </a:r>
          </a:p>
          <a:p>
            <a:pPr>
              <a:spcBef>
                <a:spcPts val="0"/>
              </a:spcBef>
              <a:spcAft>
                <a:spcPts val="0"/>
              </a:spcAft>
            </a:pPr>
            <a:r>
              <a:rPr lang="en-US" sz="2800" dirty="0"/>
              <a:t>Increase driver safety</a:t>
            </a:r>
          </a:p>
          <a:p>
            <a:pPr>
              <a:spcBef>
                <a:spcPts val="0"/>
              </a:spcBef>
              <a:spcAft>
                <a:spcPts val="0"/>
              </a:spcAft>
            </a:pPr>
            <a:r>
              <a:rPr lang="en-US" sz="2800" dirty="0"/>
              <a:t>Improved emergency response</a:t>
            </a:r>
          </a:p>
          <a:p>
            <a:pPr>
              <a:spcBef>
                <a:spcPts val="0"/>
              </a:spcBef>
              <a:spcAft>
                <a:spcPts val="0"/>
              </a:spcAft>
            </a:pPr>
            <a:r>
              <a:rPr lang="en-US" sz="2800" dirty="0"/>
              <a:t>Expand operational hours during snow events</a:t>
            </a:r>
          </a:p>
        </p:txBody>
      </p:sp>
      <p:pic>
        <p:nvPicPr>
          <p:cNvPr id="28" name="Content Placeholder 7" descr="A picture containing outdoor, sky, truck, ground&#10;&#10;Description automatically generated">
            <a:extLst>
              <a:ext uri="{FF2B5EF4-FFF2-40B4-BE49-F238E27FC236}">
                <a16:creationId xmlns:a16="http://schemas.microsoft.com/office/drawing/2014/main" id="{C000C59A-1251-50AA-F9C1-EDBA973374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596033"/>
            <a:ext cx="6834263" cy="4538434"/>
          </a:xfrm>
          <a:prstGeom prst="rect">
            <a:avLst/>
          </a:prstGeom>
        </p:spPr>
      </p:pic>
    </p:spTree>
    <p:extLst>
      <p:ext uri="{BB962C8B-B14F-4D97-AF65-F5344CB8AC3E}">
        <p14:creationId xmlns:p14="http://schemas.microsoft.com/office/powerpoint/2010/main" val="1712724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F881-E879-B72E-AE0F-C8EC60690EB9}"/>
              </a:ext>
            </a:extLst>
          </p:cNvPr>
          <p:cNvSpPr>
            <a:spLocks noGrp="1"/>
          </p:cNvSpPr>
          <p:nvPr>
            <p:ph type="title"/>
          </p:nvPr>
        </p:nvSpPr>
        <p:spPr/>
        <p:txBody>
          <a:bodyPr/>
          <a:lstStyle/>
          <a:p>
            <a:r>
              <a:rPr lang="en-US" dirty="0"/>
              <a:t>What did we do?</a:t>
            </a:r>
          </a:p>
        </p:txBody>
      </p:sp>
      <p:sp>
        <p:nvSpPr>
          <p:cNvPr id="27" name="Picture Placeholder 3">
            <a:extLst>
              <a:ext uri="{FF2B5EF4-FFF2-40B4-BE49-F238E27FC236}">
                <a16:creationId xmlns:a16="http://schemas.microsoft.com/office/drawing/2014/main" id="{75E2C8B7-E22D-6252-37C9-C3A133DCD7EF}"/>
              </a:ext>
            </a:extLst>
          </p:cNvPr>
          <p:cNvSpPr txBox="1">
            <a:spLocks/>
          </p:cNvSpPr>
          <p:nvPr/>
        </p:nvSpPr>
        <p:spPr>
          <a:xfrm>
            <a:off x="7870737" y="1602333"/>
            <a:ext cx="3483063" cy="453843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400" b="1" dirty="0"/>
              <a:t>Driver display: </a:t>
            </a:r>
            <a:r>
              <a:rPr lang="en-US" sz="2400" dirty="0"/>
              <a:t>LCD screen mounted on dashboard with speaker behind driver</a:t>
            </a:r>
          </a:p>
          <a:p>
            <a:pPr>
              <a:spcBef>
                <a:spcPts val="0"/>
              </a:spcBef>
              <a:spcAft>
                <a:spcPts val="0"/>
              </a:spcAft>
            </a:pPr>
            <a:r>
              <a:rPr lang="en-US" sz="2400" b="1" dirty="0"/>
              <a:t>Lane guidance: </a:t>
            </a:r>
            <a:r>
              <a:rPr lang="en-US" sz="2400" dirty="0"/>
              <a:t>Precision GPS identifies lateral deviation from centerline in 1-foot increments</a:t>
            </a:r>
            <a:endParaRPr lang="en-US" sz="2400" b="1" dirty="0"/>
          </a:p>
          <a:p>
            <a:pPr>
              <a:spcBef>
                <a:spcPts val="0"/>
              </a:spcBef>
              <a:spcAft>
                <a:spcPts val="0"/>
              </a:spcAft>
            </a:pPr>
            <a:r>
              <a:rPr lang="en-US" sz="2400" b="1" dirty="0"/>
              <a:t>Forward obstacle detection: </a:t>
            </a:r>
            <a:r>
              <a:rPr lang="en-US" sz="2400" dirty="0"/>
              <a:t>Identifies presence of obstacle ahead of plow with time-to-collision under 5 seconds, indicates location of hazard (left, right, front)</a:t>
            </a:r>
          </a:p>
        </p:txBody>
      </p:sp>
      <p:pic>
        <p:nvPicPr>
          <p:cNvPr id="28" name="Content Placeholder 7" descr="A picture containing outdoor, sky, truck, ground&#10;&#10;Description automatically generated">
            <a:extLst>
              <a:ext uri="{FF2B5EF4-FFF2-40B4-BE49-F238E27FC236}">
                <a16:creationId xmlns:a16="http://schemas.microsoft.com/office/drawing/2014/main" id="{C000C59A-1251-50AA-F9C1-EDBA973374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596033"/>
            <a:ext cx="6834263" cy="4538434"/>
          </a:xfrm>
          <a:prstGeom prst="rect">
            <a:avLst/>
          </a:prstGeom>
        </p:spPr>
      </p:pic>
      <p:pic>
        <p:nvPicPr>
          <p:cNvPr id="8" name="Google Shape;544;p29">
            <a:extLst>
              <a:ext uri="{FF2B5EF4-FFF2-40B4-BE49-F238E27FC236}">
                <a16:creationId xmlns:a16="http://schemas.microsoft.com/office/drawing/2014/main" id="{D14BE408-C91D-1D0D-5C7D-16BECD776936}"/>
              </a:ext>
            </a:extLst>
          </p:cNvPr>
          <p:cNvPicPr preferRelativeResize="0"/>
          <p:nvPr/>
        </p:nvPicPr>
        <p:blipFill rotWithShape="1">
          <a:blip r:embed="rId4">
            <a:alphaModFix/>
          </a:blip>
          <a:srcRect l="6699"/>
          <a:stretch/>
        </p:blipFill>
        <p:spPr>
          <a:xfrm>
            <a:off x="838199" y="1596032"/>
            <a:ext cx="6834263" cy="4538433"/>
          </a:xfrm>
          <a:prstGeom prst="rect">
            <a:avLst/>
          </a:prstGeom>
          <a:noFill/>
          <a:ln>
            <a:noFill/>
          </a:ln>
        </p:spPr>
      </p:pic>
      <p:pic>
        <p:nvPicPr>
          <p:cNvPr id="9" name="Picture 8" descr="A picture containing text, businesscard, vector graphics&#10;&#10;Description automatically generated">
            <a:extLst>
              <a:ext uri="{FF2B5EF4-FFF2-40B4-BE49-F238E27FC236}">
                <a16:creationId xmlns:a16="http://schemas.microsoft.com/office/drawing/2014/main" id="{3F5AAADC-9D68-7ECD-EF83-8E295A71FB2D}"/>
              </a:ext>
            </a:extLst>
          </p:cNvPr>
          <p:cNvPicPr>
            <a:picLocks noChangeAspect="1"/>
          </p:cNvPicPr>
          <p:nvPr/>
        </p:nvPicPr>
        <p:blipFill>
          <a:blip r:embed="rId5"/>
          <a:stretch>
            <a:fillRect/>
          </a:stretch>
        </p:blipFill>
        <p:spPr>
          <a:xfrm>
            <a:off x="3430157" y="4845989"/>
            <a:ext cx="4098799" cy="886227"/>
          </a:xfrm>
          <a:prstGeom prst="rect">
            <a:avLst/>
          </a:prstGeom>
          <a:solidFill>
            <a:schemeClr val="accent2"/>
          </a:solidFill>
          <a:ln w="38100">
            <a:solidFill>
              <a:schemeClr val="bg1"/>
            </a:solidFill>
          </a:ln>
        </p:spPr>
      </p:pic>
    </p:spTree>
    <p:extLst>
      <p:ext uri="{BB962C8B-B14F-4D97-AF65-F5344CB8AC3E}">
        <p14:creationId xmlns:p14="http://schemas.microsoft.com/office/powerpoint/2010/main" val="1205166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F881-E879-B72E-AE0F-C8EC60690EB9}"/>
              </a:ext>
            </a:extLst>
          </p:cNvPr>
          <p:cNvSpPr>
            <a:spLocks noGrp="1"/>
          </p:cNvSpPr>
          <p:nvPr>
            <p:ph type="title"/>
          </p:nvPr>
        </p:nvSpPr>
        <p:spPr/>
        <p:txBody>
          <a:bodyPr/>
          <a:lstStyle/>
          <a:p>
            <a:r>
              <a:rPr lang="en-US" dirty="0"/>
              <a:t>What did we learn?</a:t>
            </a:r>
          </a:p>
        </p:txBody>
      </p:sp>
      <p:grpSp>
        <p:nvGrpSpPr>
          <p:cNvPr id="19" name="Group 18">
            <a:extLst>
              <a:ext uri="{FF2B5EF4-FFF2-40B4-BE49-F238E27FC236}">
                <a16:creationId xmlns:a16="http://schemas.microsoft.com/office/drawing/2014/main" id="{AE88088E-E532-E99F-07C4-9A557FECCEE4}"/>
              </a:ext>
            </a:extLst>
          </p:cNvPr>
          <p:cNvGrpSpPr/>
          <p:nvPr/>
        </p:nvGrpSpPr>
        <p:grpSpPr>
          <a:xfrm>
            <a:off x="1013841" y="1903854"/>
            <a:ext cx="6614846" cy="3753996"/>
            <a:chOff x="12641580" y="1895912"/>
            <a:chExt cx="5979078" cy="3393191"/>
          </a:xfrm>
        </p:grpSpPr>
        <p:grpSp>
          <p:nvGrpSpPr>
            <p:cNvPr id="16" name="Group 15">
              <a:extLst>
                <a:ext uri="{FF2B5EF4-FFF2-40B4-BE49-F238E27FC236}">
                  <a16:creationId xmlns:a16="http://schemas.microsoft.com/office/drawing/2014/main" id="{AD1C86A7-B988-15E4-5FE8-7A489DA1464E}"/>
                </a:ext>
              </a:extLst>
            </p:cNvPr>
            <p:cNvGrpSpPr/>
            <p:nvPr/>
          </p:nvGrpSpPr>
          <p:grpSpPr>
            <a:xfrm>
              <a:off x="12641580" y="1895912"/>
              <a:ext cx="5979078" cy="1054863"/>
              <a:chOff x="4156710" y="3009006"/>
              <a:chExt cx="5979078" cy="1054863"/>
            </a:xfrm>
          </p:grpSpPr>
          <p:pic>
            <p:nvPicPr>
              <p:cNvPr id="5" name="Graphic 4">
                <a:extLst>
                  <a:ext uri="{FF2B5EF4-FFF2-40B4-BE49-F238E27FC236}">
                    <a16:creationId xmlns:a16="http://schemas.microsoft.com/office/drawing/2014/main" id="{03C92E21-FB36-9C40-17C6-525005B22B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56710" y="3009006"/>
                <a:ext cx="1875312" cy="1054863"/>
              </a:xfrm>
              <a:prstGeom prst="rect">
                <a:avLst/>
              </a:prstGeom>
            </p:spPr>
          </p:pic>
          <p:pic>
            <p:nvPicPr>
              <p:cNvPr id="6" name="Graphic 5">
                <a:extLst>
                  <a:ext uri="{FF2B5EF4-FFF2-40B4-BE49-F238E27FC236}">
                    <a16:creationId xmlns:a16="http://schemas.microsoft.com/office/drawing/2014/main" id="{0C4FB321-1F13-9AFC-CC24-E793EEACA8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08593" y="3009006"/>
                <a:ext cx="1875312" cy="1054863"/>
              </a:xfrm>
              <a:prstGeom prst="rect">
                <a:avLst/>
              </a:prstGeom>
            </p:spPr>
          </p:pic>
          <p:pic>
            <p:nvPicPr>
              <p:cNvPr id="7" name="Graphic 6">
                <a:extLst>
                  <a:ext uri="{FF2B5EF4-FFF2-40B4-BE49-F238E27FC236}">
                    <a16:creationId xmlns:a16="http://schemas.microsoft.com/office/drawing/2014/main" id="{19A03A4F-407A-6191-8085-7C36106F83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60476" y="3009006"/>
                <a:ext cx="1875312" cy="1054863"/>
              </a:xfrm>
              <a:prstGeom prst="rect">
                <a:avLst/>
              </a:prstGeom>
            </p:spPr>
          </p:pic>
        </p:grpSp>
        <p:grpSp>
          <p:nvGrpSpPr>
            <p:cNvPr id="17" name="Group 16">
              <a:extLst>
                <a:ext uri="{FF2B5EF4-FFF2-40B4-BE49-F238E27FC236}">
                  <a16:creationId xmlns:a16="http://schemas.microsoft.com/office/drawing/2014/main" id="{52C7F38B-1FCA-C766-2ADF-1F5444344A6F}"/>
                </a:ext>
              </a:extLst>
            </p:cNvPr>
            <p:cNvGrpSpPr/>
            <p:nvPr/>
          </p:nvGrpSpPr>
          <p:grpSpPr>
            <a:xfrm>
              <a:off x="12641580" y="3026976"/>
              <a:ext cx="5979078" cy="1054863"/>
              <a:chOff x="4004310" y="4140070"/>
              <a:chExt cx="5979078" cy="1054863"/>
            </a:xfrm>
          </p:grpSpPr>
          <p:pic>
            <p:nvPicPr>
              <p:cNvPr id="10" name="Graphic 9">
                <a:extLst>
                  <a:ext uri="{FF2B5EF4-FFF2-40B4-BE49-F238E27FC236}">
                    <a16:creationId xmlns:a16="http://schemas.microsoft.com/office/drawing/2014/main" id="{C7F4BE16-82FF-F084-679D-2A6E6DF636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04310" y="4140070"/>
                <a:ext cx="1875312" cy="1054863"/>
              </a:xfrm>
              <a:prstGeom prst="rect">
                <a:avLst/>
              </a:prstGeom>
            </p:spPr>
          </p:pic>
          <p:pic>
            <p:nvPicPr>
              <p:cNvPr id="11" name="Graphic 10">
                <a:extLst>
                  <a:ext uri="{FF2B5EF4-FFF2-40B4-BE49-F238E27FC236}">
                    <a16:creationId xmlns:a16="http://schemas.microsoft.com/office/drawing/2014/main" id="{ED785D44-6103-4ED5-1A08-23C3BF4399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56193" y="4140070"/>
                <a:ext cx="1875312" cy="1054863"/>
              </a:xfrm>
              <a:prstGeom prst="rect">
                <a:avLst/>
              </a:prstGeom>
            </p:spPr>
          </p:pic>
          <p:pic>
            <p:nvPicPr>
              <p:cNvPr id="12" name="Graphic 11">
                <a:extLst>
                  <a:ext uri="{FF2B5EF4-FFF2-40B4-BE49-F238E27FC236}">
                    <a16:creationId xmlns:a16="http://schemas.microsoft.com/office/drawing/2014/main" id="{1FD3DA87-EA36-CF3E-787D-DAFB561D19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8076" y="4140070"/>
                <a:ext cx="1875312" cy="1054863"/>
              </a:xfrm>
              <a:prstGeom prst="rect">
                <a:avLst/>
              </a:prstGeom>
            </p:spPr>
          </p:pic>
        </p:grpSp>
        <p:grpSp>
          <p:nvGrpSpPr>
            <p:cNvPr id="18" name="Group 17">
              <a:extLst>
                <a:ext uri="{FF2B5EF4-FFF2-40B4-BE49-F238E27FC236}">
                  <a16:creationId xmlns:a16="http://schemas.microsoft.com/office/drawing/2014/main" id="{A3170EBD-6479-D1D6-4D70-9D4487170302}"/>
                </a:ext>
              </a:extLst>
            </p:cNvPr>
            <p:cNvGrpSpPr/>
            <p:nvPr/>
          </p:nvGrpSpPr>
          <p:grpSpPr>
            <a:xfrm>
              <a:off x="12641580" y="4234240"/>
              <a:ext cx="5979078" cy="1054863"/>
              <a:chOff x="4156710" y="5347334"/>
              <a:chExt cx="5979078" cy="1054863"/>
            </a:xfrm>
          </p:grpSpPr>
          <p:pic>
            <p:nvPicPr>
              <p:cNvPr id="13" name="Graphic 12">
                <a:extLst>
                  <a:ext uri="{FF2B5EF4-FFF2-40B4-BE49-F238E27FC236}">
                    <a16:creationId xmlns:a16="http://schemas.microsoft.com/office/drawing/2014/main" id="{B8B872DB-5339-E3B4-46B3-27653DE49A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56710" y="5347334"/>
                <a:ext cx="1875312" cy="1054863"/>
              </a:xfrm>
              <a:prstGeom prst="rect">
                <a:avLst/>
              </a:prstGeom>
            </p:spPr>
          </p:pic>
          <p:pic>
            <p:nvPicPr>
              <p:cNvPr id="14" name="Graphic 13">
                <a:extLst>
                  <a:ext uri="{FF2B5EF4-FFF2-40B4-BE49-F238E27FC236}">
                    <a16:creationId xmlns:a16="http://schemas.microsoft.com/office/drawing/2014/main" id="{6FC1DA3B-3408-4956-F34A-950B71D1EC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08593" y="5347334"/>
                <a:ext cx="1875312" cy="1054863"/>
              </a:xfrm>
              <a:prstGeom prst="rect">
                <a:avLst/>
              </a:prstGeom>
            </p:spPr>
          </p:pic>
          <p:pic>
            <p:nvPicPr>
              <p:cNvPr id="15" name="Graphic 14">
                <a:extLst>
                  <a:ext uri="{FF2B5EF4-FFF2-40B4-BE49-F238E27FC236}">
                    <a16:creationId xmlns:a16="http://schemas.microsoft.com/office/drawing/2014/main" id="{8C8D78BA-37AE-0C81-72E1-7AAF6C9285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60476" y="5347334"/>
                <a:ext cx="1875312" cy="1054863"/>
              </a:xfrm>
              <a:prstGeom prst="rect">
                <a:avLst/>
              </a:prstGeom>
            </p:spPr>
          </p:pic>
        </p:grpSp>
      </p:grpSp>
      <p:sp>
        <p:nvSpPr>
          <p:cNvPr id="27" name="Picture Placeholder 3">
            <a:extLst>
              <a:ext uri="{FF2B5EF4-FFF2-40B4-BE49-F238E27FC236}">
                <a16:creationId xmlns:a16="http://schemas.microsoft.com/office/drawing/2014/main" id="{75E2C8B7-E22D-6252-37C9-C3A133DCD7EF}"/>
              </a:ext>
            </a:extLst>
          </p:cNvPr>
          <p:cNvSpPr txBox="1">
            <a:spLocks/>
          </p:cNvSpPr>
          <p:nvPr/>
        </p:nvSpPr>
        <p:spPr>
          <a:xfrm>
            <a:off x="7870737" y="1602333"/>
            <a:ext cx="3483063" cy="453843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800" dirty="0"/>
              <a:t>Research and tested for 20+ years in different forms </a:t>
            </a:r>
          </a:p>
          <a:p>
            <a:pPr>
              <a:spcBef>
                <a:spcPts val="0"/>
              </a:spcBef>
              <a:spcAft>
                <a:spcPts val="0"/>
              </a:spcAft>
            </a:pPr>
            <a:r>
              <a:rPr lang="en-US" sz="2800" dirty="0"/>
              <a:t>Drivers were overall </a:t>
            </a:r>
            <a:r>
              <a:rPr lang="en-US" sz="2800" dirty="0">
                <a:solidFill>
                  <a:schemeClr val="accent2"/>
                </a:solidFill>
              </a:rPr>
              <a:t>“very satisfied” </a:t>
            </a:r>
            <a:r>
              <a:rPr lang="en-US" sz="2800" dirty="0"/>
              <a:t>with the system </a:t>
            </a:r>
          </a:p>
          <a:p>
            <a:pPr>
              <a:spcBef>
                <a:spcPts val="0"/>
              </a:spcBef>
              <a:spcAft>
                <a:spcPts val="0"/>
              </a:spcAft>
            </a:pPr>
            <a:r>
              <a:rPr lang="en-US" sz="2800" dirty="0"/>
              <a:t>But the system needed </a:t>
            </a:r>
            <a:r>
              <a:rPr lang="en-US" sz="2800" dirty="0">
                <a:solidFill>
                  <a:schemeClr val="accent2"/>
                </a:solidFill>
              </a:rPr>
              <a:t>“hardening” </a:t>
            </a:r>
            <a:r>
              <a:rPr lang="en-US" sz="2800" dirty="0"/>
              <a:t>for automotive usage, need </a:t>
            </a:r>
            <a:r>
              <a:rPr lang="en-US" sz="2800" dirty="0">
                <a:solidFill>
                  <a:schemeClr val="accent2"/>
                </a:solidFill>
              </a:rPr>
              <a:t>100% reliability</a:t>
            </a:r>
          </a:p>
        </p:txBody>
      </p:sp>
      <p:sp>
        <p:nvSpPr>
          <p:cNvPr id="4" name="TextBox 3">
            <a:extLst>
              <a:ext uri="{FF2B5EF4-FFF2-40B4-BE49-F238E27FC236}">
                <a16:creationId xmlns:a16="http://schemas.microsoft.com/office/drawing/2014/main" id="{638EA633-0284-F463-161B-65FCB143B61D}"/>
              </a:ext>
            </a:extLst>
          </p:cNvPr>
          <p:cNvSpPr txBox="1"/>
          <p:nvPr/>
        </p:nvSpPr>
        <p:spPr>
          <a:xfrm>
            <a:off x="838199" y="5886450"/>
            <a:ext cx="6790487" cy="369332"/>
          </a:xfrm>
          <a:prstGeom prst="rect">
            <a:avLst/>
          </a:prstGeom>
          <a:solidFill>
            <a:schemeClr val="bg1"/>
          </a:solidFill>
        </p:spPr>
        <p:txBody>
          <a:bodyPr wrap="square" rtlCol="0">
            <a:spAutoFit/>
          </a:bodyPr>
          <a:lstStyle/>
          <a:p>
            <a:pPr algn="ctr"/>
            <a:r>
              <a:rPr lang="en-US" b="1" dirty="0">
                <a:solidFill>
                  <a:schemeClr val="accent2"/>
                </a:solidFill>
              </a:rPr>
              <a:t>9 snowplows, 300 route-miles</a:t>
            </a:r>
          </a:p>
        </p:txBody>
      </p:sp>
    </p:spTree>
    <p:extLst>
      <p:ext uri="{BB962C8B-B14F-4D97-AF65-F5344CB8AC3E}">
        <p14:creationId xmlns:p14="http://schemas.microsoft.com/office/powerpoint/2010/main" val="587403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F881-E879-B72E-AE0F-C8EC60690EB9}"/>
              </a:ext>
            </a:extLst>
          </p:cNvPr>
          <p:cNvSpPr>
            <a:spLocks noGrp="1"/>
          </p:cNvSpPr>
          <p:nvPr>
            <p:ph type="title"/>
          </p:nvPr>
        </p:nvSpPr>
        <p:spPr/>
        <p:txBody>
          <a:bodyPr/>
          <a:lstStyle/>
          <a:p>
            <a:r>
              <a:rPr lang="en-US" dirty="0"/>
              <a:t>What’s next?</a:t>
            </a:r>
          </a:p>
        </p:txBody>
      </p:sp>
      <p:sp>
        <p:nvSpPr>
          <p:cNvPr id="27" name="Picture Placeholder 3">
            <a:extLst>
              <a:ext uri="{FF2B5EF4-FFF2-40B4-BE49-F238E27FC236}">
                <a16:creationId xmlns:a16="http://schemas.microsoft.com/office/drawing/2014/main" id="{75E2C8B7-E22D-6252-37C9-C3A133DCD7EF}"/>
              </a:ext>
            </a:extLst>
          </p:cNvPr>
          <p:cNvSpPr txBox="1">
            <a:spLocks/>
          </p:cNvSpPr>
          <p:nvPr/>
        </p:nvSpPr>
        <p:spPr>
          <a:xfrm>
            <a:off x="7452361" y="1602333"/>
            <a:ext cx="3901440" cy="453843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800" dirty="0"/>
              <a:t>Complete implementation project and system “hardening”</a:t>
            </a:r>
          </a:p>
          <a:p>
            <a:pPr>
              <a:spcBef>
                <a:spcPts val="0"/>
              </a:spcBef>
              <a:spcAft>
                <a:spcPts val="0"/>
              </a:spcAft>
            </a:pPr>
            <a:r>
              <a:rPr lang="en-US" sz="2800" dirty="0"/>
              <a:t>Improve mapping capability, develop statewide map of “center of lane”</a:t>
            </a:r>
          </a:p>
          <a:p>
            <a:pPr>
              <a:spcBef>
                <a:spcPts val="0"/>
              </a:spcBef>
              <a:spcAft>
                <a:spcPts val="0"/>
              </a:spcAft>
            </a:pPr>
            <a:r>
              <a:rPr lang="en-US" sz="2800" dirty="0"/>
              <a:t>Procure new systems, develop MN statewide procurement specification</a:t>
            </a:r>
          </a:p>
        </p:txBody>
      </p:sp>
      <p:pic>
        <p:nvPicPr>
          <p:cNvPr id="8" name="Picture 7" descr="A picture containing outdoor, snow, orange&#10;&#10;Description automatically generated">
            <a:extLst>
              <a:ext uri="{FF2B5EF4-FFF2-40B4-BE49-F238E27FC236}">
                <a16:creationId xmlns:a16="http://schemas.microsoft.com/office/drawing/2014/main" id="{19FDB3AC-5F80-7124-0745-918DAE2E10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635899"/>
            <a:ext cx="6096000" cy="4572000"/>
          </a:xfrm>
          <a:prstGeom prst="rect">
            <a:avLst/>
          </a:prstGeom>
        </p:spPr>
      </p:pic>
      <p:sp>
        <p:nvSpPr>
          <p:cNvPr id="9" name="TextBox 8">
            <a:extLst>
              <a:ext uri="{FF2B5EF4-FFF2-40B4-BE49-F238E27FC236}">
                <a16:creationId xmlns:a16="http://schemas.microsoft.com/office/drawing/2014/main" id="{C674C12C-76BA-717F-6228-3DECACC20859}"/>
              </a:ext>
            </a:extLst>
          </p:cNvPr>
          <p:cNvSpPr txBox="1"/>
          <p:nvPr/>
        </p:nvSpPr>
        <p:spPr>
          <a:xfrm>
            <a:off x="1623059" y="5494436"/>
            <a:ext cx="3070861" cy="646331"/>
          </a:xfrm>
          <a:prstGeom prst="rect">
            <a:avLst/>
          </a:prstGeom>
          <a:solidFill>
            <a:schemeClr val="bg1"/>
          </a:solidFill>
        </p:spPr>
        <p:txBody>
          <a:bodyPr wrap="square" rtlCol="0">
            <a:spAutoFit/>
          </a:bodyPr>
          <a:lstStyle/>
          <a:p>
            <a:pPr algn="ctr"/>
            <a:r>
              <a:rPr lang="en-US" b="1" dirty="0">
                <a:solidFill>
                  <a:schemeClr val="accent4"/>
                </a:solidFill>
              </a:rPr>
              <a:t>Subscribe to receive email alerts about this project!</a:t>
            </a:r>
          </a:p>
        </p:txBody>
      </p:sp>
      <p:pic>
        <p:nvPicPr>
          <p:cNvPr id="21" name="Picture 20" descr="Qr code&#10;&#10;Description automatically generated">
            <a:extLst>
              <a:ext uri="{FF2B5EF4-FFF2-40B4-BE49-F238E27FC236}">
                <a16:creationId xmlns:a16="http://schemas.microsoft.com/office/drawing/2014/main" id="{02A6E088-9FD3-6DA7-A1ED-C712D7A3E7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9650" y="4151947"/>
            <a:ext cx="1988820" cy="1988820"/>
          </a:xfrm>
          <a:prstGeom prst="rect">
            <a:avLst/>
          </a:prstGeom>
        </p:spPr>
      </p:pic>
      <p:pic>
        <p:nvPicPr>
          <p:cNvPr id="23" name="Graphic 22" descr="Arrow: Clockwise curve with solid fill">
            <a:extLst>
              <a:ext uri="{FF2B5EF4-FFF2-40B4-BE49-F238E27FC236}">
                <a16:creationId xmlns:a16="http://schemas.microsoft.com/office/drawing/2014/main" id="{5E482B72-FEE4-FF23-2F22-75725365148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649477">
            <a:off x="3740914" y="4588347"/>
            <a:ext cx="1121147" cy="1121147"/>
          </a:xfrm>
          <a:prstGeom prst="rect">
            <a:avLst/>
          </a:prstGeom>
        </p:spPr>
      </p:pic>
    </p:spTree>
    <p:extLst>
      <p:ext uri="{BB962C8B-B14F-4D97-AF65-F5344CB8AC3E}">
        <p14:creationId xmlns:p14="http://schemas.microsoft.com/office/powerpoint/2010/main" val="31277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building under construction&#10;&#10;Description automatically generated with low confidence">
            <a:extLst>
              <a:ext uri="{FF2B5EF4-FFF2-40B4-BE49-F238E27FC236}">
                <a16:creationId xmlns:a16="http://schemas.microsoft.com/office/drawing/2014/main" id="{F1979874-A491-474A-727E-661642BF602B}"/>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00" b="12500"/>
          <a:stretch>
            <a:fillRect/>
          </a:stretch>
        </p:blipFill>
        <p:spPr/>
      </p:pic>
      <p:sp>
        <p:nvSpPr>
          <p:cNvPr id="2" name="Title 1">
            <a:extLst>
              <a:ext uri="{FF2B5EF4-FFF2-40B4-BE49-F238E27FC236}">
                <a16:creationId xmlns:a16="http://schemas.microsoft.com/office/drawing/2014/main" id="{E373FA13-9B12-94AF-0AFB-1C6BC5D0FC2C}"/>
              </a:ext>
            </a:extLst>
          </p:cNvPr>
          <p:cNvSpPr>
            <a:spLocks noGrp="1"/>
          </p:cNvSpPr>
          <p:nvPr>
            <p:ph type="title"/>
          </p:nvPr>
        </p:nvSpPr>
        <p:spPr/>
        <p:txBody>
          <a:bodyPr/>
          <a:lstStyle/>
          <a:p>
            <a:r>
              <a:rPr lang="en-US" dirty="0"/>
              <a:t>Harnessing Solar Energy through Snow Fences</a:t>
            </a:r>
          </a:p>
        </p:txBody>
      </p:sp>
    </p:spTree>
    <p:extLst>
      <p:ext uri="{BB962C8B-B14F-4D97-AF65-F5344CB8AC3E}">
        <p14:creationId xmlns:p14="http://schemas.microsoft.com/office/powerpoint/2010/main" val="315895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F881-E879-B72E-AE0F-C8EC60690EB9}"/>
              </a:ext>
            </a:extLst>
          </p:cNvPr>
          <p:cNvSpPr>
            <a:spLocks noGrp="1"/>
          </p:cNvSpPr>
          <p:nvPr>
            <p:ph type="title"/>
          </p:nvPr>
        </p:nvSpPr>
        <p:spPr/>
        <p:txBody>
          <a:bodyPr/>
          <a:lstStyle/>
          <a:p>
            <a:r>
              <a:rPr lang="en-US" dirty="0"/>
              <a:t>What was our goal?</a:t>
            </a:r>
          </a:p>
        </p:txBody>
      </p:sp>
      <p:sp>
        <p:nvSpPr>
          <p:cNvPr id="27" name="Picture Placeholder 3">
            <a:extLst>
              <a:ext uri="{FF2B5EF4-FFF2-40B4-BE49-F238E27FC236}">
                <a16:creationId xmlns:a16="http://schemas.microsoft.com/office/drawing/2014/main" id="{75E2C8B7-E22D-6252-37C9-C3A133DCD7EF}"/>
              </a:ext>
            </a:extLst>
          </p:cNvPr>
          <p:cNvSpPr txBox="1">
            <a:spLocks/>
          </p:cNvSpPr>
          <p:nvPr/>
        </p:nvSpPr>
        <p:spPr>
          <a:xfrm>
            <a:off x="7870737" y="1602333"/>
            <a:ext cx="3483063" cy="453843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800" dirty="0"/>
              <a:t>Transform single-function installations like snow fences and noise barriers </a:t>
            </a:r>
          </a:p>
          <a:p>
            <a:pPr>
              <a:spcBef>
                <a:spcPts val="0"/>
              </a:spcBef>
              <a:spcAft>
                <a:spcPts val="0"/>
              </a:spcAft>
            </a:pPr>
            <a:r>
              <a:rPr lang="en-US" sz="2800" dirty="0"/>
              <a:t>Investigate feasibility of installing photovoltaic (PV) panels</a:t>
            </a:r>
          </a:p>
          <a:p>
            <a:pPr>
              <a:spcBef>
                <a:spcPts val="0"/>
              </a:spcBef>
              <a:spcAft>
                <a:spcPts val="0"/>
              </a:spcAft>
            </a:pPr>
            <a:r>
              <a:rPr lang="en-US" sz="2800" dirty="0"/>
              <a:t>Determine if proof of concept was socially, economically and functionally reasonable</a:t>
            </a:r>
          </a:p>
          <a:p>
            <a:pPr>
              <a:spcBef>
                <a:spcPts val="0"/>
              </a:spcBef>
              <a:spcAft>
                <a:spcPts val="0"/>
              </a:spcAft>
            </a:pPr>
            <a:r>
              <a:rPr lang="en-US" sz="2800" dirty="0"/>
              <a:t>Harvest clean, cost-effective energy</a:t>
            </a:r>
          </a:p>
        </p:txBody>
      </p:sp>
      <p:pic>
        <p:nvPicPr>
          <p:cNvPr id="4" name="Picture 3" descr="A picture containing snow, outdoor, sky, nature&#10;&#10;Description automatically generated">
            <a:extLst>
              <a:ext uri="{FF2B5EF4-FFF2-40B4-BE49-F238E27FC236}">
                <a16:creationId xmlns:a16="http://schemas.microsoft.com/office/drawing/2014/main" id="{291EFA3A-33F0-EB02-8D64-B1290364CE3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1177"/>
          <a:stretch/>
        </p:blipFill>
        <p:spPr>
          <a:xfrm>
            <a:off x="838200" y="1602333"/>
            <a:ext cx="6812756" cy="4538434"/>
          </a:xfrm>
          <a:prstGeom prst="rect">
            <a:avLst/>
          </a:prstGeom>
        </p:spPr>
      </p:pic>
    </p:spTree>
    <p:extLst>
      <p:ext uri="{BB962C8B-B14F-4D97-AF65-F5344CB8AC3E}">
        <p14:creationId xmlns:p14="http://schemas.microsoft.com/office/powerpoint/2010/main" val="1944696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F881-E879-B72E-AE0F-C8EC60690EB9}"/>
              </a:ext>
            </a:extLst>
          </p:cNvPr>
          <p:cNvSpPr>
            <a:spLocks noGrp="1"/>
          </p:cNvSpPr>
          <p:nvPr>
            <p:ph type="title"/>
          </p:nvPr>
        </p:nvSpPr>
        <p:spPr/>
        <p:txBody>
          <a:bodyPr/>
          <a:lstStyle/>
          <a:p>
            <a:r>
              <a:rPr lang="en-US" dirty="0"/>
              <a:t>What did we do?</a:t>
            </a:r>
          </a:p>
        </p:txBody>
      </p:sp>
      <p:sp>
        <p:nvSpPr>
          <p:cNvPr id="27" name="Picture Placeholder 3">
            <a:extLst>
              <a:ext uri="{FF2B5EF4-FFF2-40B4-BE49-F238E27FC236}">
                <a16:creationId xmlns:a16="http://schemas.microsoft.com/office/drawing/2014/main" id="{75E2C8B7-E22D-6252-37C9-C3A133DCD7EF}"/>
              </a:ext>
            </a:extLst>
          </p:cNvPr>
          <p:cNvSpPr txBox="1">
            <a:spLocks/>
          </p:cNvSpPr>
          <p:nvPr/>
        </p:nvSpPr>
        <p:spPr>
          <a:xfrm>
            <a:off x="6172201" y="1602333"/>
            <a:ext cx="5181599" cy="453843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400" dirty="0"/>
              <a:t>Stakeholder opinion survey and interviews</a:t>
            </a:r>
          </a:p>
          <a:p>
            <a:pPr>
              <a:spcBef>
                <a:spcPts val="0"/>
              </a:spcBef>
              <a:spcAft>
                <a:spcPts val="0"/>
              </a:spcAft>
            </a:pPr>
            <a:r>
              <a:rPr lang="en-US" sz="2400" dirty="0"/>
              <a:t>Constructed a prototype solar noise barrier and snow fence system</a:t>
            </a:r>
          </a:p>
          <a:p>
            <a:pPr>
              <a:spcBef>
                <a:spcPts val="0"/>
              </a:spcBef>
              <a:spcAft>
                <a:spcPts val="0"/>
              </a:spcAft>
            </a:pPr>
            <a:r>
              <a:rPr lang="en-US" sz="2400" dirty="0"/>
              <a:t>Conducted laboratory testing and computer modeling to evaluate traffic and safety impacts</a:t>
            </a:r>
          </a:p>
          <a:p>
            <a:pPr>
              <a:spcBef>
                <a:spcPts val="0"/>
              </a:spcBef>
              <a:spcAft>
                <a:spcPts val="0"/>
              </a:spcAft>
            </a:pPr>
            <a:r>
              <a:rPr lang="en-US" sz="2400" dirty="0"/>
              <a:t>Created a cost-benefit model to calculate the breakeven points for the system</a:t>
            </a:r>
          </a:p>
          <a:p>
            <a:pPr>
              <a:spcBef>
                <a:spcPts val="0"/>
              </a:spcBef>
              <a:spcAft>
                <a:spcPts val="0"/>
              </a:spcAft>
            </a:pPr>
            <a:endParaRPr lang="en-US" sz="2400" dirty="0"/>
          </a:p>
        </p:txBody>
      </p:sp>
      <p:pic>
        <p:nvPicPr>
          <p:cNvPr id="3" name="Picture 2">
            <a:extLst>
              <a:ext uri="{FF2B5EF4-FFF2-40B4-BE49-F238E27FC236}">
                <a16:creationId xmlns:a16="http://schemas.microsoft.com/office/drawing/2014/main" id="{40169AA0-0B5F-91CE-3C5F-FE5F133FC586}"/>
              </a:ext>
            </a:extLst>
          </p:cNvPr>
          <p:cNvPicPr>
            <a:picLocks noChangeAspect="1"/>
          </p:cNvPicPr>
          <p:nvPr/>
        </p:nvPicPr>
        <p:blipFill rotWithShape="1">
          <a:blip r:embed="rId3"/>
          <a:srcRect l="6570" r="9587"/>
          <a:stretch/>
        </p:blipFill>
        <p:spPr>
          <a:xfrm>
            <a:off x="740220" y="1574078"/>
            <a:ext cx="5181600" cy="4582339"/>
          </a:xfrm>
          <a:prstGeom prst="rect">
            <a:avLst/>
          </a:prstGeom>
        </p:spPr>
      </p:pic>
    </p:spTree>
    <p:extLst>
      <p:ext uri="{BB962C8B-B14F-4D97-AF65-F5344CB8AC3E}">
        <p14:creationId xmlns:p14="http://schemas.microsoft.com/office/powerpoint/2010/main" val="3656738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F881-E879-B72E-AE0F-C8EC60690EB9}"/>
              </a:ext>
            </a:extLst>
          </p:cNvPr>
          <p:cNvSpPr>
            <a:spLocks noGrp="1"/>
          </p:cNvSpPr>
          <p:nvPr>
            <p:ph type="title"/>
          </p:nvPr>
        </p:nvSpPr>
        <p:spPr/>
        <p:txBody>
          <a:bodyPr/>
          <a:lstStyle/>
          <a:p>
            <a:r>
              <a:rPr lang="en-US" dirty="0"/>
              <a:t>What did we learn?</a:t>
            </a:r>
          </a:p>
        </p:txBody>
      </p:sp>
      <p:sp>
        <p:nvSpPr>
          <p:cNvPr id="27" name="Picture Placeholder 3">
            <a:extLst>
              <a:ext uri="{FF2B5EF4-FFF2-40B4-BE49-F238E27FC236}">
                <a16:creationId xmlns:a16="http://schemas.microsoft.com/office/drawing/2014/main" id="{75E2C8B7-E22D-6252-37C9-C3A133DCD7EF}"/>
              </a:ext>
            </a:extLst>
          </p:cNvPr>
          <p:cNvSpPr txBox="1">
            <a:spLocks/>
          </p:cNvSpPr>
          <p:nvPr/>
        </p:nvSpPr>
        <p:spPr>
          <a:xfrm>
            <a:off x="7064820" y="1602332"/>
            <a:ext cx="4288980" cy="48474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400" b="1" dirty="0"/>
              <a:t>Literature search: </a:t>
            </a:r>
            <a:r>
              <a:rPr lang="en-US" sz="2400" dirty="0"/>
              <a:t>Showed PV panels has been investigated in Europe, but not U.S.</a:t>
            </a:r>
          </a:p>
          <a:p>
            <a:pPr>
              <a:spcBef>
                <a:spcPts val="0"/>
              </a:spcBef>
              <a:spcAft>
                <a:spcPts val="0"/>
              </a:spcAft>
            </a:pPr>
            <a:r>
              <a:rPr lang="en-US" sz="2400" b="1" dirty="0"/>
              <a:t>Surveys: </a:t>
            </a:r>
            <a:r>
              <a:rPr lang="en-US" sz="2400" dirty="0"/>
              <a:t>Public was overwhelmingly positive about the concept (90%)</a:t>
            </a:r>
          </a:p>
          <a:p>
            <a:pPr>
              <a:spcBef>
                <a:spcPts val="0"/>
              </a:spcBef>
              <a:spcAft>
                <a:spcPts val="0"/>
              </a:spcAft>
            </a:pPr>
            <a:r>
              <a:rPr lang="en-US" sz="2400" b="1" dirty="0"/>
              <a:t>Lab testing: </a:t>
            </a:r>
            <a:r>
              <a:rPr lang="en-US" sz="2400" dirty="0"/>
              <a:t>Low and high velocity impacts to panels showed fragments from broken panels moved slowly and didn’t post safety hazard </a:t>
            </a:r>
          </a:p>
          <a:p>
            <a:pPr>
              <a:spcBef>
                <a:spcPts val="0"/>
              </a:spcBef>
              <a:spcAft>
                <a:spcPts val="0"/>
              </a:spcAft>
            </a:pPr>
            <a:r>
              <a:rPr lang="en-US" sz="2400" b="1" dirty="0"/>
              <a:t>Cost-benefit analysis: </a:t>
            </a:r>
            <a:r>
              <a:rPr lang="en-US" sz="2400" dirty="0"/>
              <a:t>In some installations, the system could breakeven in less than a year</a:t>
            </a:r>
            <a:endParaRPr lang="en-US" sz="2400" b="1" dirty="0"/>
          </a:p>
          <a:p>
            <a:pPr>
              <a:spcBef>
                <a:spcPts val="0"/>
              </a:spcBef>
              <a:spcAft>
                <a:spcPts val="0"/>
              </a:spcAft>
            </a:pPr>
            <a:endParaRPr lang="en-US" sz="2400" dirty="0"/>
          </a:p>
        </p:txBody>
      </p:sp>
      <p:pic>
        <p:nvPicPr>
          <p:cNvPr id="5" name="Picture 4" descr="A picture containing fence, sky, grass, outdoor&#10;&#10;Description automatically generated">
            <a:extLst>
              <a:ext uri="{FF2B5EF4-FFF2-40B4-BE49-F238E27FC236}">
                <a16:creationId xmlns:a16="http://schemas.microsoft.com/office/drawing/2014/main" id="{481A5910-0E34-2F17-5BC3-CC5861DF07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00" y="1767207"/>
            <a:ext cx="6294120" cy="4196080"/>
          </a:xfrm>
          <a:prstGeom prst="rect">
            <a:avLst/>
          </a:prstGeom>
        </p:spPr>
      </p:pic>
    </p:spTree>
    <p:extLst>
      <p:ext uri="{BB962C8B-B14F-4D97-AF65-F5344CB8AC3E}">
        <p14:creationId xmlns:p14="http://schemas.microsoft.com/office/powerpoint/2010/main" val="2924121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sky, water, shore&#10;&#10;Description automatically generated">
            <a:extLst>
              <a:ext uri="{FF2B5EF4-FFF2-40B4-BE49-F238E27FC236}">
                <a16:creationId xmlns:a16="http://schemas.microsoft.com/office/drawing/2014/main" id="{D8F87810-D75B-D2FC-AC50-37A5AD89A786}"/>
              </a:ext>
            </a:extLst>
          </p:cNvPr>
          <p:cNvPicPr>
            <a:picLocks noChangeAspect="1"/>
          </p:cNvPicPr>
          <p:nvPr/>
        </p:nvPicPr>
        <p:blipFill rotWithShape="1">
          <a:blip r:embed="rId3">
            <a:extLst>
              <a:ext uri="{28A0092B-C50C-407E-A947-70E740481C1C}">
                <a14:useLocalDpi xmlns:a14="http://schemas.microsoft.com/office/drawing/2010/main" val="0"/>
              </a:ext>
            </a:extLst>
          </a:blip>
          <a:srcRect l="11131" r="14574"/>
          <a:stretch/>
        </p:blipFill>
        <p:spPr>
          <a:xfrm>
            <a:off x="838198" y="1635899"/>
            <a:ext cx="6096001" cy="4615400"/>
          </a:xfrm>
          <a:prstGeom prst="rect">
            <a:avLst/>
          </a:prstGeom>
        </p:spPr>
      </p:pic>
      <p:sp>
        <p:nvSpPr>
          <p:cNvPr id="2" name="Title 1">
            <a:extLst>
              <a:ext uri="{FF2B5EF4-FFF2-40B4-BE49-F238E27FC236}">
                <a16:creationId xmlns:a16="http://schemas.microsoft.com/office/drawing/2014/main" id="{FEE2F881-E879-B72E-AE0F-C8EC60690EB9}"/>
              </a:ext>
            </a:extLst>
          </p:cNvPr>
          <p:cNvSpPr>
            <a:spLocks noGrp="1"/>
          </p:cNvSpPr>
          <p:nvPr>
            <p:ph type="title"/>
          </p:nvPr>
        </p:nvSpPr>
        <p:spPr/>
        <p:txBody>
          <a:bodyPr/>
          <a:lstStyle/>
          <a:p>
            <a:r>
              <a:rPr lang="en-US" dirty="0"/>
              <a:t>What’s next?</a:t>
            </a:r>
          </a:p>
        </p:txBody>
      </p:sp>
      <p:sp>
        <p:nvSpPr>
          <p:cNvPr id="27" name="Picture Placeholder 3">
            <a:extLst>
              <a:ext uri="{FF2B5EF4-FFF2-40B4-BE49-F238E27FC236}">
                <a16:creationId xmlns:a16="http://schemas.microsoft.com/office/drawing/2014/main" id="{75E2C8B7-E22D-6252-37C9-C3A133DCD7EF}"/>
              </a:ext>
            </a:extLst>
          </p:cNvPr>
          <p:cNvSpPr txBox="1">
            <a:spLocks/>
          </p:cNvSpPr>
          <p:nvPr/>
        </p:nvSpPr>
        <p:spPr>
          <a:xfrm>
            <a:off x="7452361" y="1602333"/>
            <a:ext cx="3901440" cy="453843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800" dirty="0"/>
              <a:t>Complete implementation project (June 2025)</a:t>
            </a:r>
          </a:p>
          <a:p>
            <a:pPr>
              <a:spcBef>
                <a:spcPts val="0"/>
              </a:spcBef>
              <a:spcAft>
                <a:spcPts val="0"/>
              </a:spcAft>
            </a:pPr>
            <a:r>
              <a:rPr lang="en-US" sz="2800" dirty="0"/>
              <a:t>Identify possible challenges when implementing on a large scale</a:t>
            </a:r>
          </a:p>
          <a:p>
            <a:pPr>
              <a:spcBef>
                <a:spcPts val="0"/>
              </a:spcBef>
              <a:spcAft>
                <a:spcPts val="0"/>
              </a:spcAft>
            </a:pPr>
            <a:r>
              <a:rPr lang="en-US" sz="2800" dirty="0"/>
              <a:t>Evaluate net benefits over years</a:t>
            </a:r>
          </a:p>
        </p:txBody>
      </p:sp>
      <p:sp>
        <p:nvSpPr>
          <p:cNvPr id="9" name="TextBox 8">
            <a:extLst>
              <a:ext uri="{FF2B5EF4-FFF2-40B4-BE49-F238E27FC236}">
                <a16:creationId xmlns:a16="http://schemas.microsoft.com/office/drawing/2014/main" id="{C674C12C-76BA-717F-6228-3DECACC20859}"/>
              </a:ext>
            </a:extLst>
          </p:cNvPr>
          <p:cNvSpPr txBox="1"/>
          <p:nvPr/>
        </p:nvSpPr>
        <p:spPr>
          <a:xfrm>
            <a:off x="1371600" y="1882730"/>
            <a:ext cx="3070861" cy="646331"/>
          </a:xfrm>
          <a:prstGeom prst="rect">
            <a:avLst/>
          </a:prstGeom>
          <a:solidFill>
            <a:schemeClr val="bg1"/>
          </a:solidFill>
        </p:spPr>
        <p:txBody>
          <a:bodyPr wrap="square" rtlCol="0">
            <a:spAutoFit/>
          </a:bodyPr>
          <a:lstStyle/>
          <a:p>
            <a:pPr algn="ctr"/>
            <a:r>
              <a:rPr lang="en-US" b="1" dirty="0">
                <a:solidFill>
                  <a:schemeClr val="accent4"/>
                </a:solidFill>
              </a:rPr>
              <a:t>Subscribe to receive email alerts about this project!</a:t>
            </a:r>
          </a:p>
        </p:txBody>
      </p:sp>
      <p:pic>
        <p:nvPicPr>
          <p:cNvPr id="23" name="Graphic 22" descr="Arrow: Clockwise curve with solid fill">
            <a:extLst>
              <a:ext uri="{FF2B5EF4-FFF2-40B4-BE49-F238E27FC236}">
                <a16:creationId xmlns:a16="http://schemas.microsoft.com/office/drawing/2014/main" id="{5E482B72-FEE4-FF23-2F22-7572536514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7598913">
            <a:off x="3874264" y="874429"/>
            <a:ext cx="1121147" cy="1121147"/>
          </a:xfrm>
          <a:prstGeom prst="rect">
            <a:avLst/>
          </a:prstGeom>
        </p:spPr>
      </p:pic>
      <p:pic>
        <p:nvPicPr>
          <p:cNvPr id="3" name="Picture 2">
            <a:extLst>
              <a:ext uri="{FF2B5EF4-FFF2-40B4-BE49-F238E27FC236}">
                <a16:creationId xmlns:a16="http://schemas.microsoft.com/office/drawing/2014/main" id="{09D53301-6B7B-8561-ACAA-7A5357F9C1D2}"/>
              </a:ext>
            </a:extLst>
          </p:cNvPr>
          <p:cNvPicPr>
            <a:picLocks noChangeAspect="1"/>
          </p:cNvPicPr>
          <p:nvPr/>
        </p:nvPicPr>
        <p:blipFill>
          <a:blip r:embed="rId6"/>
          <a:stretch>
            <a:fillRect/>
          </a:stretch>
        </p:blipFill>
        <p:spPr>
          <a:xfrm>
            <a:off x="4693920" y="1882730"/>
            <a:ext cx="1988820" cy="1988820"/>
          </a:xfrm>
          <a:prstGeom prst="rect">
            <a:avLst/>
          </a:prstGeom>
        </p:spPr>
      </p:pic>
    </p:spTree>
    <p:extLst>
      <p:ext uri="{BB962C8B-B14F-4D97-AF65-F5344CB8AC3E}">
        <p14:creationId xmlns:p14="http://schemas.microsoft.com/office/powerpoint/2010/main" val="3947520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a:xfrm>
            <a:off x="0" y="1651380"/>
            <a:ext cx="12192000" cy="1733266"/>
          </a:xfrm>
        </p:spPr>
        <p:txBody>
          <a:bodyPr/>
          <a:lstStyle/>
          <a:p>
            <a:r>
              <a:rPr lang="en-US" dirty="0"/>
              <a:t>Thank you!</a:t>
            </a:r>
          </a:p>
        </p:txBody>
      </p:sp>
      <p:sp>
        <p:nvSpPr>
          <p:cNvPr id="12" name="Text Placeholder 7"/>
          <p:cNvSpPr>
            <a:spLocks noGrp="1"/>
          </p:cNvSpPr>
          <p:nvPr>
            <p:ph type="body" sz="quarter" idx="13"/>
          </p:nvPr>
        </p:nvSpPr>
        <p:spPr>
          <a:xfrm>
            <a:off x="838200" y="3521123"/>
            <a:ext cx="10515600" cy="2681374"/>
          </a:xfrm>
        </p:spPr>
        <p:txBody>
          <a:bodyPr/>
          <a:lstStyle/>
          <a:p>
            <a:r>
              <a:rPr lang="en-US" sz="2700" b="1" dirty="0"/>
              <a:t>Jon Solberg</a:t>
            </a:r>
          </a:p>
          <a:p>
            <a:r>
              <a:rPr lang="en-US" sz="2200" i="1" dirty="0"/>
              <a:t>Jon.Solberg@state.mn.us</a:t>
            </a:r>
          </a:p>
          <a:p>
            <a:r>
              <a:rPr lang="en-US" sz="2200" dirty="0"/>
              <a:t>651-234-7796</a:t>
            </a:r>
          </a:p>
        </p:txBody>
      </p:sp>
      <p:sp>
        <p:nvSpPr>
          <p:cNvPr id="4" name="Date Placeholder 3"/>
          <p:cNvSpPr>
            <a:spLocks noGrp="1"/>
          </p:cNvSpPr>
          <p:nvPr>
            <p:ph type="dt" sz="half" idx="10"/>
          </p:nvPr>
        </p:nvSpPr>
        <p:spPr/>
        <p:txBody>
          <a:bodyPr/>
          <a:lstStyle/>
          <a:p>
            <a:fld id="{466A75E6-E45B-4C5D-981E-7C8ED0C72F5D}" type="datetime1">
              <a:rPr lang="en-US" smtClean="0"/>
              <a:pPr/>
              <a:t>12/31/2024</a:t>
            </a:fld>
            <a:endParaRPr lang="en-US" dirty="0"/>
          </a:p>
        </p:txBody>
      </p:sp>
      <p:sp>
        <p:nvSpPr>
          <p:cNvPr id="5" name="Footer Placeholder 4"/>
          <p:cNvSpPr>
            <a:spLocks noGrp="1"/>
          </p:cNvSpPr>
          <p:nvPr>
            <p:ph type="ftr" sz="quarter" idx="12"/>
          </p:nvPr>
        </p:nvSpPr>
        <p:spPr/>
        <p:txBody>
          <a:bodyPr/>
          <a:lstStyle/>
          <a:p>
            <a:r>
              <a:rPr lang="en-US" dirty="0">
                <a:solidFill>
                  <a:schemeClr val="tx2"/>
                </a:solidFill>
              </a:rPr>
              <a:t>mndot.gov</a:t>
            </a:r>
          </a:p>
        </p:txBody>
      </p:sp>
      <p:sp>
        <p:nvSpPr>
          <p:cNvPr id="6" name="Slide Number Placeholder 5"/>
          <p:cNvSpPr>
            <a:spLocks noGrp="1"/>
          </p:cNvSpPr>
          <p:nvPr>
            <p:ph type="sldNum" sz="quarter" idx="11"/>
          </p:nvPr>
        </p:nvSpPr>
        <p:spPr/>
        <p:txBody>
          <a:bodyPr/>
          <a:lstStyle/>
          <a:p>
            <a:fld id="{48F63A3B-78C7-47BE-AE5E-E10140E04643}" type="slidenum">
              <a:rPr lang="en-US" smtClean="0"/>
              <a:pPr/>
              <a:t>15</a:t>
            </a:fld>
            <a:endParaRPr lang="en-US" dirty="0"/>
          </a:p>
        </p:txBody>
      </p:sp>
    </p:spTree>
    <p:extLst>
      <p:ext uri="{BB962C8B-B14F-4D97-AF65-F5344CB8AC3E}">
        <p14:creationId xmlns:p14="http://schemas.microsoft.com/office/powerpoint/2010/main" val="2561138842"/>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16x9.pptx" id="{FFA6567B-003C-4EDD-B4B1-434C2288AA53}" vid="{0DFF6D1D-E85A-48B0-AFAA-62A7A52994A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8389D6-E0FD-469D-8587-EA39AB285030}">
  <ds:schemaRefs>
    <ds:schemaRef ds:uri="http://purl.org/dc/terms/"/>
    <ds:schemaRef ds:uri="http://purl.org/dc/elements/1.1/"/>
    <ds:schemaRef ds:uri="http://schemas.microsoft.com/office/2006/documentManagement/types"/>
    <ds:schemaRef ds:uri="http://schemas.openxmlformats.org/package/2006/metadata/core-properties"/>
    <ds:schemaRef ds:uri="http://purl.org/dc/dcmitype/"/>
    <ds:schemaRef ds:uri="http://schemas.microsoft.com/office/2006/metadata/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F1B02A75-BCB0-4986-B381-502234F6C7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3B153553-7048-44C0-962D-31C90BA4FF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16x9</Template>
  <TotalTime>1251</TotalTime>
  <Words>1586</Words>
  <Application>Microsoft Office PowerPoint</Application>
  <PresentationFormat>Widescreen</PresentationFormat>
  <Paragraphs>135</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Brandon Grotesque Medium</vt:lpstr>
      <vt:lpstr>Brandon Grotesque Regular</vt:lpstr>
      <vt:lpstr>Calibri</vt:lpstr>
      <vt:lpstr>NeueHaasGroteskText Std</vt:lpstr>
      <vt:lpstr>Times New Roman</vt:lpstr>
      <vt:lpstr>MN.IT</vt:lpstr>
      <vt:lpstr>MnDOT Research Program Update</vt:lpstr>
      <vt:lpstr>PowerPoint Presentation</vt:lpstr>
      <vt:lpstr>Research in Progress</vt:lpstr>
      <vt:lpstr>Featured Research Projects</vt:lpstr>
      <vt:lpstr>A Lane Boundary Guidance System for Snowplow Operations</vt:lpstr>
      <vt:lpstr>What was our goal?</vt:lpstr>
      <vt:lpstr>What did we do?</vt:lpstr>
      <vt:lpstr>What did we learn?</vt:lpstr>
      <vt:lpstr>What’s next?</vt:lpstr>
      <vt:lpstr>Harnessing Solar Energy through Snow Fences</vt:lpstr>
      <vt:lpstr>What was our goal?</vt:lpstr>
      <vt:lpstr>What did we do?</vt:lpstr>
      <vt:lpstr>What did we learn?</vt:lpstr>
      <vt:lpstr>What’s next?</vt:lpstr>
      <vt:lpstr>Thank you!</vt:lpstr>
    </vt:vector>
  </TitlesOfParts>
  <Company>State of MN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Projects</dc:title>
  <dc:subject>PowerPoint Template</dc:subject>
  <dc:creator>Kranz, Micaela (She/Her/Hers) (DOT)</dc:creator>
  <cp:keywords>PowerPoint, Template</cp:keywords>
  <dc:description>Version 1.1, Released 8-2016</dc:description>
  <cp:lastModifiedBy>Walker, Catherine (DOT)</cp:lastModifiedBy>
  <cp:revision>10</cp:revision>
  <dcterms:created xsi:type="dcterms:W3CDTF">2024-12-04T19:47:44Z</dcterms:created>
  <dcterms:modified xsi:type="dcterms:W3CDTF">2025-01-01T05:48:53Z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